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52" r:id="rId1"/>
    <p:sldMasterId id="2147483692" r:id="rId2"/>
  </p:sldMasterIdLst>
  <p:notesMasterIdLst>
    <p:notesMasterId r:id="rId75"/>
  </p:notesMasterIdLst>
  <p:handoutMasterIdLst>
    <p:handoutMasterId r:id="rId76"/>
  </p:handoutMasterIdLst>
  <p:sldIdLst>
    <p:sldId id="837" r:id="rId3"/>
    <p:sldId id="802" r:id="rId4"/>
    <p:sldId id="877" r:id="rId5"/>
    <p:sldId id="885" r:id="rId6"/>
    <p:sldId id="886" r:id="rId7"/>
    <p:sldId id="887" r:id="rId8"/>
    <p:sldId id="888" r:id="rId9"/>
    <p:sldId id="840" r:id="rId10"/>
    <p:sldId id="841" r:id="rId11"/>
    <p:sldId id="892" r:id="rId12"/>
    <p:sldId id="894" r:id="rId13"/>
    <p:sldId id="895" r:id="rId14"/>
    <p:sldId id="896" r:id="rId15"/>
    <p:sldId id="897" r:id="rId16"/>
    <p:sldId id="898" r:id="rId17"/>
    <p:sldId id="843" r:id="rId18"/>
    <p:sldId id="900" r:id="rId19"/>
    <p:sldId id="844" r:id="rId20"/>
    <p:sldId id="890" r:id="rId21"/>
    <p:sldId id="910" r:id="rId22"/>
    <p:sldId id="901" r:id="rId23"/>
    <p:sldId id="902" r:id="rId24"/>
    <p:sldId id="903" r:id="rId25"/>
    <p:sldId id="904" r:id="rId26"/>
    <p:sldId id="905" r:id="rId27"/>
    <p:sldId id="906" r:id="rId28"/>
    <p:sldId id="907" r:id="rId29"/>
    <p:sldId id="908" r:id="rId30"/>
    <p:sldId id="909" r:id="rId31"/>
    <p:sldId id="846" r:id="rId32"/>
    <p:sldId id="847" r:id="rId33"/>
    <p:sldId id="848" r:id="rId34"/>
    <p:sldId id="849" r:id="rId35"/>
    <p:sldId id="850" r:id="rId36"/>
    <p:sldId id="851" r:id="rId37"/>
    <p:sldId id="889" r:id="rId38"/>
    <p:sldId id="852" r:id="rId39"/>
    <p:sldId id="853" r:id="rId40"/>
    <p:sldId id="854" r:id="rId41"/>
    <p:sldId id="911" r:id="rId42"/>
    <p:sldId id="912" r:id="rId43"/>
    <p:sldId id="329" r:id="rId44"/>
    <p:sldId id="913" r:id="rId45"/>
    <p:sldId id="291" r:id="rId46"/>
    <p:sldId id="914" r:id="rId47"/>
    <p:sldId id="915" r:id="rId48"/>
    <p:sldId id="330" r:id="rId49"/>
    <p:sldId id="916" r:id="rId50"/>
    <p:sldId id="917" r:id="rId51"/>
    <p:sldId id="918" r:id="rId52"/>
    <p:sldId id="922" r:id="rId53"/>
    <p:sldId id="921" r:id="rId54"/>
    <p:sldId id="919" r:id="rId55"/>
    <p:sldId id="920" r:id="rId56"/>
    <p:sldId id="859" r:id="rId57"/>
    <p:sldId id="860" r:id="rId58"/>
    <p:sldId id="861" r:id="rId59"/>
    <p:sldId id="862" r:id="rId60"/>
    <p:sldId id="863" r:id="rId61"/>
    <p:sldId id="864" r:id="rId62"/>
    <p:sldId id="865" r:id="rId63"/>
    <p:sldId id="866" r:id="rId64"/>
    <p:sldId id="867" r:id="rId65"/>
    <p:sldId id="869" r:id="rId66"/>
    <p:sldId id="868" r:id="rId67"/>
    <p:sldId id="870" r:id="rId68"/>
    <p:sldId id="871" r:id="rId69"/>
    <p:sldId id="872" r:id="rId70"/>
    <p:sldId id="873" r:id="rId71"/>
    <p:sldId id="874" r:id="rId72"/>
    <p:sldId id="875" r:id="rId73"/>
    <p:sldId id="924" r:id="rId74"/>
  </p:sldIdLst>
  <p:sldSz cx="12192000" cy="6858000"/>
  <p:notesSz cx="6997700" cy="9271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itchFamily="2" charset="2"/>
      <a:buChar char="n"/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BAE18F"/>
    <a:srgbClr val="ECECEC"/>
    <a:srgbClr val="CDC6D1"/>
    <a:srgbClr val="3C52F4"/>
    <a:srgbClr val="008080"/>
    <a:srgbClr val="339966"/>
    <a:srgbClr val="800000"/>
    <a:srgbClr val="4FD1FF"/>
    <a:srgbClr val="9AC2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3696" autoAdjust="0"/>
  </p:normalViewPr>
  <p:slideViewPr>
    <p:cSldViewPr>
      <p:cViewPr varScale="1">
        <p:scale>
          <a:sx n="62" d="100"/>
          <a:sy n="62" d="100"/>
        </p:scale>
        <p:origin x="573" y="63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26"/>
    </p:cViewPr>
  </p:sorterViewPr>
  <p:notesViewPr>
    <p:cSldViewPr>
      <p:cViewPr varScale="1">
        <p:scale>
          <a:sx n="70" d="100"/>
          <a:sy n="70" d="100"/>
        </p:scale>
        <p:origin x="3014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.wmf"/><Relationship Id="rId7" Type="http://schemas.openxmlformats.org/officeDocument/2006/relationships/image" Target="../media/image18.wmf"/><Relationship Id="rId2" Type="http://schemas.openxmlformats.org/officeDocument/2006/relationships/image" Target="../media/image13.wmf"/><Relationship Id="rId1" Type="http://schemas.openxmlformats.org/officeDocument/2006/relationships/image" Target="../media/image12.wmf"/><Relationship Id="rId6" Type="http://schemas.openxmlformats.org/officeDocument/2006/relationships/image" Target="../media/image17.wmf"/><Relationship Id="rId5" Type="http://schemas.openxmlformats.org/officeDocument/2006/relationships/image" Target="../media/image16.wmf"/><Relationship Id="rId4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wmf"/><Relationship Id="rId2" Type="http://schemas.openxmlformats.org/officeDocument/2006/relationships/image" Target="../media/image40.wmf"/><Relationship Id="rId1" Type="http://schemas.openxmlformats.org/officeDocument/2006/relationships/image" Target="../media/image39.wmf"/><Relationship Id="rId5" Type="http://schemas.openxmlformats.org/officeDocument/2006/relationships/image" Target="../media/image43.wmf"/><Relationship Id="rId4" Type="http://schemas.openxmlformats.org/officeDocument/2006/relationships/image" Target="../media/image42.w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5" Type="http://schemas.openxmlformats.org/officeDocument/2006/relationships/image" Target="../media/image69.wmf"/><Relationship Id="rId4" Type="http://schemas.openxmlformats.org/officeDocument/2006/relationships/image" Target="../media/image68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72.wmf"/><Relationship Id="rId2" Type="http://schemas.openxmlformats.org/officeDocument/2006/relationships/image" Target="../media/image71.wmf"/><Relationship Id="rId1" Type="http://schemas.openxmlformats.org/officeDocument/2006/relationships/image" Target="../media/image70.wmf"/><Relationship Id="rId5" Type="http://schemas.openxmlformats.org/officeDocument/2006/relationships/image" Target="../media/image74.wmf"/><Relationship Id="rId4" Type="http://schemas.openxmlformats.org/officeDocument/2006/relationships/image" Target="../media/image73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79.wmf"/><Relationship Id="rId4" Type="http://schemas.openxmlformats.org/officeDocument/2006/relationships/image" Target="../media/image82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84.wmf"/><Relationship Id="rId1" Type="http://schemas.openxmlformats.org/officeDocument/2006/relationships/image" Target="../media/image83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2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wmf"/><Relationship Id="rId2" Type="http://schemas.openxmlformats.org/officeDocument/2006/relationships/image" Target="../media/image105.wmf"/><Relationship Id="rId1" Type="http://schemas.openxmlformats.org/officeDocument/2006/relationships/image" Target="../media/image104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wmf"/><Relationship Id="rId2" Type="http://schemas.openxmlformats.org/officeDocument/2006/relationships/image" Target="../media/image108.wmf"/><Relationship Id="rId1" Type="http://schemas.openxmlformats.org/officeDocument/2006/relationships/image" Target="../media/image107.wmf"/></Relationships>
</file>

<file path=ppt/drawings/_rels/vmlDrawing2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0.wmf"/></Relationships>
</file>

<file path=ppt/drawings/_rels/vmlDrawing2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image" Target="../media/image126.wmf"/><Relationship Id="rId1" Type="http://schemas.openxmlformats.org/officeDocument/2006/relationships/image" Target="../media/image110.w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wmf"/><Relationship Id="rId1" Type="http://schemas.openxmlformats.org/officeDocument/2006/relationships/image" Target="../media/image128.wmf"/></Relationships>
</file>

<file path=ppt/drawings/_rels/vmlDrawing25.v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wmf"/><Relationship Id="rId3" Type="http://schemas.openxmlformats.org/officeDocument/2006/relationships/image" Target="../media/image133.wmf"/><Relationship Id="rId7" Type="http://schemas.openxmlformats.org/officeDocument/2006/relationships/image" Target="../media/image137.wmf"/><Relationship Id="rId12" Type="http://schemas.openxmlformats.org/officeDocument/2006/relationships/image" Target="../media/image142.wmf"/><Relationship Id="rId2" Type="http://schemas.openxmlformats.org/officeDocument/2006/relationships/image" Target="../media/image132.wmf"/><Relationship Id="rId1" Type="http://schemas.openxmlformats.org/officeDocument/2006/relationships/image" Target="../media/image131.wmf"/><Relationship Id="rId6" Type="http://schemas.openxmlformats.org/officeDocument/2006/relationships/image" Target="../media/image136.wmf"/><Relationship Id="rId11" Type="http://schemas.openxmlformats.org/officeDocument/2006/relationships/image" Target="../media/image141.wmf"/><Relationship Id="rId5" Type="http://schemas.openxmlformats.org/officeDocument/2006/relationships/image" Target="../media/image135.wmf"/><Relationship Id="rId10" Type="http://schemas.openxmlformats.org/officeDocument/2006/relationships/image" Target="../media/image140.wmf"/><Relationship Id="rId4" Type="http://schemas.openxmlformats.org/officeDocument/2006/relationships/image" Target="../media/image134.wmf"/><Relationship Id="rId9" Type="http://schemas.openxmlformats.org/officeDocument/2006/relationships/image" Target="../media/image139.wmf"/></Relationships>
</file>

<file path=ppt/drawings/_rels/vmlDrawing26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wmf"/><Relationship Id="rId2" Type="http://schemas.openxmlformats.org/officeDocument/2006/relationships/image" Target="../media/image146.wmf"/><Relationship Id="rId1" Type="http://schemas.openxmlformats.org/officeDocument/2006/relationships/image" Target="../media/image145.wmf"/><Relationship Id="rId4" Type="http://schemas.openxmlformats.org/officeDocument/2006/relationships/image" Target="../media/image148.wmf"/></Relationships>
</file>

<file path=ppt/drawings/_rels/vmlDrawing27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wmf"/><Relationship Id="rId2" Type="http://schemas.openxmlformats.org/officeDocument/2006/relationships/image" Target="../media/image148.wmf"/><Relationship Id="rId1" Type="http://schemas.openxmlformats.org/officeDocument/2006/relationships/image" Target="../media/image149.wmf"/></Relationships>
</file>

<file path=ppt/drawings/_rels/vmlDrawing2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wmf"/><Relationship Id="rId2" Type="http://schemas.openxmlformats.org/officeDocument/2006/relationships/image" Target="../media/image152.wmf"/><Relationship Id="rId1" Type="http://schemas.openxmlformats.org/officeDocument/2006/relationships/image" Target="../media/image151.wmf"/></Relationships>
</file>

<file path=ppt/drawings/_rels/vmlDrawing29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wmf"/><Relationship Id="rId2" Type="http://schemas.openxmlformats.org/officeDocument/2006/relationships/image" Target="../media/image155.wmf"/><Relationship Id="rId1" Type="http://schemas.openxmlformats.org/officeDocument/2006/relationships/image" Target="../media/image154.wmf"/><Relationship Id="rId4" Type="http://schemas.openxmlformats.org/officeDocument/2006/relationships/image" Target="../media/image15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drawings/_rels/vmlDrawing30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wmf"/><Relationship Id="rId2" Type="http://schemas.openxmlformats.org/officeDocument/2006/relationships/image" Target="../media/image159.wmf"/><Relationship Id="rId1" Type="http://schemas.openxmlformats.org/officeDocument/2006/relationships/image" Target="../media/image158.wmf"/><Relationship Id="rId5" Type="http://schemas.openxmlformats.org/officeDocument/2006/relationships/image" Target="../media/image162.wmf"/><Relationship Id="rId4" Type="http://schemas.openxmlformats.org/officeDocument/2006/relationships/image" Target="../media/image161.w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wmf"/><Relationship Id="rId1" Type="http://schemas.openxmlformats.org/officeDocument/2006/relationships/image" Target="../media/image169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35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55874152-45B2-4726-A54F-327D23AF2B8A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7357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5325"/>
            <a:ext cx="617855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03725"/>
            <a:ext cx="55975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>
            <a:prstTxWarp prst="textNoShape">
              <a:avLst/>
            </a:prstTxWarp>
          </a:bodyPr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F71F6432-638A-4DD0-83D2-6A59D23289A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0106710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4348451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944663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09701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我们之前说过机器学习的三步骤，第一步骤就是函数集合，刚才我们说过，函数的输入是房子的信息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，输出是其出售价格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可以把这个函数集合写成</a:t>
                </a:r>
                <a:r>
                  <a:rPr lang="en-US" altLang="zh-CN" dirty="0"/>
                  <a:t>y=</a:t>
                </a:r>
                <a:r>
                  <a:rPr lang="en-US" altLang="zh-CN" dirty="0" err="1"/>
                  <a:t>b+w</a:t>
                </a:r>
                <a:r>
                  <a:rPr lang="zh-CN" altLang="en-US" dirty="0"/>
                  <a:t>*</a:t>
                </a:r>
                <a:r>
                  <a:rPr lang="en-US" altLang="zh-CN" dirty="0" err="1"/>
                  <a:t>xs</a:t>
                </a:r>
                <a:r>
                  <a:rPr lang="zh-CN" altLang="en-US" dirty="0"/>
                  <a:t>，即认为房子售价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与其面积有这样的线性关系。</a:t>
                </a:r>
                <a:endParaRPr lang="en-US" altLang="zh-CN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en-US" altLang="zh-CN" dirty="0"/>
                  <a:t>W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就是模型参数，它可以是任何值，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带入不同的数值，得到一个函数；举例</a:t>
                </a:r>
                <a:r>
                  <a:rPr lang="en-US" altLang="zh-CN" dirty="0"/>
                  <a:t>f1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f2</a:t>
                </a:r>
                <a:r>
                  <a:rPr lang="zh-CN" altLang="en-US" dirty="0"/>
                  <a:t>、</a:t>
                </a:r>
                <a:r>
                  <a:rPr lang="en-US" altLang="zh-CN" dirty="0"/>
                  <a:t>f3</a:t>
                </a:r>
                <a:r>
                  <a:rPr lang="zh-CN" altLang="en-US" dirty="0"/>
                  <a:t>，在函数集合里有无穷多个。虽然这里的函数非常简单，只有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个参数，但这两个参数取不同值就可以得到无穷多个函数。在这些函数中有些是合理的有些是不合理的，如其中的</a:t>
                </a:r>
                <a:r>
                  <a:rPr lang="en-US" altLang="zh-CN" dirty="0"/>
                  <a:t>f3</a:t>
                </a:r>
                <a:r>
                  <a:rPr lang="zh-CN" altLang="en-US" dirty="0"/>
                  <a:t>。但现在有无穷多个函数，我们没法一一甄别哪些合理哪些不合理，我们希望机器自己寻找最好的函数。</a:t>
                </a:r>
                <a:endParaRPr lang="en-US" altLang="zh-CN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这个模型我们成为线性模型，一般形式可以写成：</a:t>
                </a:r>
                <a:r>
                  <a:rPr lang="en-US" altLang="zh-CN" dirty="0"/>
                  <a:t>y=</a:t>
                </a:r>
                <a:r>
                  <a:rPr lang="en-US" altLang="zh-CN" dirty="0" err="1"/>
                  <a:t>b+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𝒘^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𝑇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 𝒙</a:t>
                </a:r>
                <a:r>
                  <a:rPr lang="zh-CN" altLang="en-US" dirty="0"/>
                  <a:t>。其中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表示权重，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表示偏移。如果只用一个特征，就是一元线性回归，如果是读个特征就是多元线性回归。这里我们只考虑一元回归。</a:t>
                </a:r>
                <a:endParaRPr lang="en-US" altLang="zh-CN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01384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96228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01481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97140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58878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54086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80762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53829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7433588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7610189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336187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69594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71039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536946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356264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948572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27208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3347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39064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763430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205261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785247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736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318067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6129433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033548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67540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35204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302171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391383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87708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024257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0910702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4AEC8-9087-4620-84A5-734B2D3CF90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4224798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dirty="0"/>
                  <a:t>接下来第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步：决定一个函数的好坏。</a:t>
                </a:r>
                <a:endParaRPr lang="en-US" altLang="zh-CN" dirty="0"/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dirty="0"/>
                  <a:t>我们有</a:t>
                </a:r>
                <a:r>
                  <a:rPr lang="en-US" altLang="zh-CN" dirty="0"/>
                  <a:t>m</a:t>
                </a:r>
                <a:r>
                  <a:rPr lang="zh-CN" altLang="en-US" dirty="0"/>
                  <a:t>个样本的训练集，</a:t>
                </a:r>
                <a:r>
                  <a:rPr lang="en-US" altLang="zh-CN" dirty="0"/>
                  <a:t>x1</a:t>
                </a:r>
                <a:r>
                  <a:rPr lang="zh-CN" altLang="en-US" dirty="0"/>
                  <a:t>到</a:t>
                </a:r>
                <a:r>
                  <a:rPr lang="en-US" altLang="zh-CN" dirty="0" err="1"/>
                  <a:t>xm</a:t>
                </a:r>
                <a:r>
                  <a:rPr lang="zh-CN" altLang="en-US" dirty="0"/>
                  <a:t>，每个样本都有它所属的类别</a:t>
                </a:r>
                <a:r>
                  <a:rPr lang="en-US" altLang="zh-CN" dirty="0"/>
                  <a:t>C1/C2</a:t>
                </a:r>
                <a:r>
                  <a:rPr lang="zh-CN" altLang="en-US" dirty="0"/>
                  <a:t>。</a:t>
                </a:r>
                <a:endParaRPr lang="en-US" altLang="zh-CN" dirty="0"/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dirty="0"/>
                  <a:t>我们假定这笔训练数据集是根据这个</a:t>
                </a:r>
                <a:r>
                  <a:rPr lang="en-US" altLang="zh-TW" sz="1200" i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𝑃_(𝑤,𝑏)</a:t>
                </a:r>
                <a:r>
                  <a:rPr lang="zh-CN" altLang="en-US" dirty="0"/>
                  <a:t>后验概率产生的。</a:t>
                </a:r>
                <a:endParaRPr lang="en-US" altLang="zh-CN" dirty="0"/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dirty="0"/>
                  <a:t>给定一组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值就决定了一个后验概率</a:t>
                </a:r>
                <a:r>
                  <a:rPr lang="en-US" altLang="zh-TW" sz="1200" i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𝑃_(𝑤,𝑏)</a:t>
                </a:r>
                <a:r>
                  <a:rPr lang="zh-CN" altLang="en-US" dirty="0"/>
                  <a:t>，</a:t>
                </a:r>
                <a:r>
                  <a:rPr lang="zh-CN" altLang="en-US" b="1" dirty="0"/>
                  <a:t>那么我们就可以计算某一组</a:t>
                </a:r>
                <a:r>
                  <a:rPr lang="en-US" altLang="zh-CN" b="1" dirty="0"/>
                  <a:t>w</a:t>
                </a:r>
                <a:r>
                  <a:rPr lang="zh-CN" altLang="en-US" b="1" dirty="0"/>
                  <a:t>和</a:t>
                </a:r>
                <a:r>
                  <a:rPr lang="en-US" altLang="zh-CN" b="1" dirty="0"/>
                  <a:t>b</a:t>
                </a:r>
                <a:r>
                  <a:rPr lang="zh-CN" altLang="en-US" b="1" dirty="0"/>
                  <a:t>产生这笔</a:t>
                </a:r>
                <a:r>
                  <a:rPr lang="en-US" altLang="zh-CN" b="1" dirty="0"/>
                  <a:t>m</a:t>
                </a:r>
                <a:r>
                  <a:rPr lang="zh-CN" altLang="en-US" b="1" dirty="0"/>
                  <a:t>个数据集的概率</a:t>
                </a:r>
                <a:r>
                  <a:rPr lang="zh-CN" altLang="en-US" dirty="0"/>
                  <a:t>：（怎么算呢？很容易）</a:t>
                </a:r>
                <a:endParaRPr lang="en-US" altLang="zh-CN" dirty="0"/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sz="1200" dirty="0"/>
                  <a:t>假设</a:t>
                </a:r>
                <a:r>
                  <a:rPr lang="en-US" altLang="zh-CN" sz="1200" dirty="0"/>
                  <a:t>x1</a:t>
                </a:r>
                <a:r>
                  <a:rPr lang="zh-CN" altLang="en-US" sz="1200" dirty="0"/>
                  <a:t>属于</a:t>
                </a:r>
                <a:r>
                  <a:rPr lang="en-US" altLang="zh-CN" sz="1200" dirty="0"/>
                  <a:t>C1</a:t>
                </a:r>
                <a:r>
                  <a:rPr lang="zh-CN" altLang="en-US" sz="1200" dirty="0"/>
                  <a:t>类，它基于</a:t>
                </a:r>
                <a:r>
                  <a:rPr lang="en-US" altLang="zh-CN" sz="1200" dirty="0"/>
                  <a:t>w</a:t>
                </a:r>
                <a:r>
                  <a:rPr lang="zh-CN" altLang="en-US" sz="1200" dirty="0"/>
                  <a:t>和</a:t>
                </a:r>
                <a:r>
                  <a:rPr lang="en-US" altLang="zh-CN" sz="1200" dirty="0"/>
                  <a:t>b</a:t>
                </a:r>
                <a:r>
                  <a:rPr lang="zh-CN" altLang="en-US" sz="1200" dirty="0"/>
                  <a:t>产生的概率就是</a:t>
                </a:r>
                <a:r>
                  <a:rPr lang="en-US" altLang="zh-TW" sz="1200" i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𝑓_(𝑤,𝑏) (</a:t>
                </a:r>
                <a:r>
                  <a:rPr lang="en-US" altLang="zh-CN" sz="1200" i="0" ker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𝑥</a:t>
                </a:r>
                <a:r>
                  <a:rPr lang="en-US" altLang="zh-TW" sz="1200" i="0" ker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_1 )</a:t>
                </a:r>
                <a:r>
                  <a:rPr lang="zh-CN" altLang="en-US" sz="1200" dirty="0"/>
                  <a:t>；</a:t>
                </a:r>
                <a:r>
                  <a:rPr lang="en-US" altLang="zh-CN" sz="1200" dirty="0"/>
                  <a:t>x3</a:t>
                </a:r>
                <a:r>
                  <a:rPr lang="zh-CN" altLang="en-US" sz="1200" dirty="0"/>
                  <a:t>属于</a:t>
                </a:r>
                <a:r>
                  <a:rPr lang="en-US" altLang="zh-CN" sz="1200" dirty="0"/>
                  <a:t>C1</a:t>
                </a:r>
                <a:r>
                  <a:rPr lang="zh-CN" altLang="en-US" sz="1200" dirty="0"/>
                  <a:t>的概率是</a:t>
                </a:r>
                <a:r>
                  <a:rPr lang="en-US" altLang="zh-TW" sz="1200" i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𝑓_(𝑤,𝑏) (</a:t>
                </a:r>
                <a:r>
                  <a:rPr lang="en-US" altLang="zh-CN" sz="1200" i="0" ker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𝑥</a:t>
                </a:r>
                <a:r>
                  <a:rPr lang="en-US" altLang="zh-TW" sz="1200" i="0" ker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sz="1200" b="0" i="0" ker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3 )</a:t>
                </a:r>
                <a:r>
                  <a:rPr lang="zh-CN" altLang="en-US" sz="1200" dirty="0"/>
                  <a:t>，那它属于</a:t>
                </a:r>
                <a:r>
                  <a:rPr lang="en-US" altLang="zh-CN" sz="1200" dirty="0"/>
                  <a:t>C</a:t>
                </a:r>
                <a:r>
                  <a:rPr lang="en-US" altLang="zh-CN" sz="1200" baseline="0" dirty="0"/>
                  <a:t>2</a:t>
                </a:r>
                <a:r>
                  <a:rPr lang="zh-CN" altLang="en-US" sz="1200" baseline="0" dirty="0"/>
                  <a:t>的概率就是</a:t>
                </a:r>
                <a:r>
                  <a:rPr lang="en-US" altLang="zh-TW" sz="1200" i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1−𝑓_(𝑤,𝑏) (</a:t>
                </a:r>
                <a:r>
                  <a:rPr lang="en-US" altLang="zh-CN" sz="1200" i="0" ker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𝑥</a:t>
                </a:r>
                <a:r>
                  <a:rPr lang="en-US" altLang="zh-TW" sz="1200" i="0" ker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_</a:t>
                </a:r>
                <a:r>
                  <a:rPr lang="en-US" altLang="zh-CN" sz="1200" b="0" i="0" kern="0">
                    <a:solidFill>
                      <a:prstClr val="black"/>
                    </a:solidFill>
                    <a:latin typeface="Cambria Math" panose="02040503050406030204" pitchFamily="18" charset="0"/>
                  </a:rPr>
                  <a:t>3 )</a:t>
                </a:r>
                <a:r>
                  <a:rPr lang="zh-CN" altLang="en-US" sz="1200" dirty="0"/>
                  <a:t>，依次类推。得到一个联合概率。</a:t>
                </a:r>
                <a:endParaRPr lang="en-US" altLang="zh-CN" sz="1200" dirty="0"/>
              </a:p>
              <a:p>
                <a:pPr marL="171450" marR="0" lvl="0" indent="-171450" algn="l" defTabSz="914400" rtl="0" eaLnBrk="0" fontAlgn="base" latinLnBrk="0" hangingPunct="0">
                  <a:lnSpc>
                    <a:spcPct val="100000"/>
                  </a:lnSpc>
                  <a:spcBef>
                    <a:spcPct val="30000"/>
                  </a:spcBef>
                  <a:spcAft>
                    <a:spcPct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lang="zh-CN" altLang="en-US" sz="1200" dirty="0"/>
                  <a:t>最好的参数</a:t>
                </a:r>
                <a:r>
                  <a:rPr lang="en-US" altLang="zh-CN" sz="1200" dirty="0"/>
                  <a:t>w</a:t>
                </a:r>
                <a:r>
                  <a:rPr lang="zh-CN" altLang="en-US" sz="1200" dirty="0"/>
                  <a:t>和</a:t>
                </a:r>
                <a:r>
                  <a:rPr lang="en-US" altLang="zh-CN" sz="1200" dirty="0"/>
                  <a:t>b</a:t>
                </a:r>
                <a:r>
                  <a:rPr lang="zh-CN" altLang="en-US" sz="1200" dirty="0"/>
                  <a:t>就是</a:t>
                </a:r>
                <a:r>
                  <a:rPr lang="zh-CN" altLang="en-US" sz="1200" b="1" dirty="0"/>
                  <a:t>使得</a:t>
                </a:r>
                <a:r>
                  <a:rPr lang="en-US" altLang="zh-CN" sz="1200" b="1" dirty="0"/>
                  <a:t>L(</a:t>
                </a:r>
                <a:r>
                  <a:rPr lang="en-US" altLang="zh-CN" sz="1200" b="1" dirty="0" err="1"/>
                  <a:t>w,b</a:t>
                </a:r>
                <a:r>
                  <a:rPr lang="en-US" altLang="zh-CN" sz="1200" b="1" dirty="0"/>
                  <a:t>)</a:t>
                </a:r>
                <a:r>
                  <a:rPr lang="zh-CN" altLang="en-US" sz="1200" b="1" dirty="0"/>
                  <a:t>最大化</a:t>
                </a:r>
                <a:r>
                  <a:rPr lang="zh-CN" altLang="en-US" sz="1200" b="0" dirty="0"/>
                  <a:t>时对应的</a:t>
                </a:r>
                <a:r>
                  <a:rPr lang="zh-CN" altLang="en-US" sz="1200" dirty="0"/>
                  <a:t>值，称为</a:t>
                </a:r>
                <a:r>
                  <a:rPr lang="en-US" altLang="zh-TW" sz="1200" dirty="0"/>
                  <a:t>w*</a:t>
                </a:r>
                <a:r>
                  <a:rPr lang="zh-CN" altLang="en-US" sz="1200" dirty="0"/>
                  <a:t>和</a:t>
                </a:r>
                <a:r>
                  <a:rPr lang="en-US" altLang="zh-CN" sz="1200" dirty="0"/>
                  <a:t>b*</a:t>
                </a:r>
                <a:r>
                  <a:rPr lang="zh-CN" altLang="en-US" sz="1200" dirty="0"/>
                  <a:t>。这又是一个优化问题</a:t>
                </a:r>
                <a:endParaRPr lang="en-US" altLang="zh-TW" sz="1200" dirty="0"/>
              </a:p>
              <a:p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817649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我们先做一个数学转换，我们的目标是找一组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最大化</a:t>
                </a:r>
                <a:r>
                  <a:rPr lang="en-US" altLang="zh-CN" dirty="0"/>
                  <a:t>L</a:t>
                </a:r>
                <a:r>
                  <a:rPr lang="zh-CN" altLang="en-US" dirty="0"/>
                  <a:t>函数；我们</a:t>
                </a:r>
                <a:r>
                  <a:rPr lang="zh-CN" altLang="en-US" b="1" dirty="0"/>
                  <a:t>对目标函数取负对数</a:t>
                </a:r>
                <a:r>
                  <a:rPr lang="zh-CN" altLang="en-US" dirty="0"/>
                  <a:t>，取对数函数的变化趋势是不变的，即最优的</a:t>
                </a:r>
                <a:r>
                  <a:rPr lang="en-US" altLang="zh-CN" dirty="0"/>
                  <a:t>w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b</a:t>
                </a:r>
                <a:r>
                  <a:rPr lang="zh-CN" altLang="en-US" dirty="0"/>
                  <a:t>也不会变，取负号，原来最大化现在转化为</a:t>
                </a:r>
                <a:r>
                  <a:rPr lang="en-US" altLang="zh-CN" dirty="0"/>
                  <a:t>min</a:t>
                </a:r>
                <a:r>
                  <a:rPr lang="zh-CN" altLang="en-US" dirty="0"/>
                  <a:t>。左右两侧是等价的，并且右侧可以让计算变得更加容易。</a:t>
                </a:r>
                <a:endParaRPr lang="en-US" altLang="zh-CN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对</a:t>
                </a:r>
                <a:r>
                  <a:rPr kumimoji="0" lang="en-US" altLang="zh-TW" sz="12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mbria Math" panose="02040503050406030204" pitchFamily="18" charset="0"/>
                    <a:cs typeface="+mn-cs"/>
                  </a:rPr>
                  <a:t>𝐿(𝑤,𝑏)</a:t>
                </a:r>
                <a:r>
                  <a:rPr lang="zh-CN" altLang="en-US" dirty="0"/>
                  <a:t>取负对数，</a:t>
                </a:r>
                <a:r>
                  <a:rPr lang="zh-CN" altLang="en-US" b="1" dirty="0"/>
                  <a:t>原来</a:t>
                </a:r>
                <a:r>
                  <a:rPr lang="en-US" altLang="zh-CN" b="1" dirty="0"/>
                  <a:t>L</a:t>
                </a:r>
                <a:r>
                  <a:rPr lang="zh-CN" altLang="en-US" b="1" dirty="0"/>
                  <a:t>函数中的每一项转化成这样。。。</a:t>
                </a:r>
                <a:r>
                  <a:rPr lang="zh-CN" altLang="en-US" dirty="0"/>
                  <a:t>但是这里我们不太好处理，因为每个样本属于不同类时处理方式是不一样的，写不成一个求和公式。</a:t>
                </a:r>
                <a:r>
                  <a:rPr lang="zh-CN" altLang="en-US" b="1" dirty="0"/>
                  <a:t>怎么办？</a:t>
                </a:r>
                <a:endParaRPr lang="en-US" altLang="zh-CN" b="1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我们做一个</a:t>
                </a:r>
                <a:r>
                  <a:rPr lang="zh-CN" altLang="en-US" b="1" dirty="0"/>
                  <a:t>符号上的转换，如果属于从</a:t>
                </a:r>
                <a:r>
                  <a:rPr lang="en-US" altLang="zh-CN" b="1" dirty="0"/>
                  <a:t>1</a:t>
                </a:r>
                <a:r>
                  <a:rPr lang="zh-CN" altLang="en-US" b="1" dirty="0"/>
                  <a:t>就令其类别标签</a:t>
                </a:r>
                <a:r>
                  <a:rPr lang="en-US" altLang="zh-CN" b="1" dirty="0"/>
                  <a:t>y=1</a:t>
                </a:r>
                <a:r>
                  <a:rPr lang="en-US" altLang="zh-CN" dirty="0"/>
                  <a:t>,….</a:t>
                </a:r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做成这样的转换后就可以将左侧的每一个式子进行转换，可以写成这个形式。带入</a:t>
                </a:r>
                <a:r>
                  <a:rPr lang="en-US" altLang="zh-CN" dirty="0"/>
                  <a:t>y1=1,(1-y1)=0,</a:t>
                </a:r>
                <a:r>
                  <a:rPr lang="zh-CN" altLang="en-US" dirty="0"/>
                  <a:t>后面那一项就为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。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4AEC8-9087-4620-84A5-734B2D3CF90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121444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852824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541528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4AEC8-9087-4620-84A5-734B2D3CF90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00663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268826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946429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65753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7954158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354AEC8-9087-4620-84A5-734B2D3CF902}" type="slidenum">
              <a:rPr kumimoji="0" lang="zh-TW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zh-TW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3417677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545747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69586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3417101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8610347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 smtClean="0"/>
                  <a:t>一些变量</a:t>
                </a:r>
                <a:endParaRPr lang="en-US" altLang="zh-CN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4. </a:t>
                </a:r>
                <a:r>
                  <a:rPr lang="zh-CN" altLang="en-US" dirty="0" smtClean="0"/>
                  <a:t>若将数据投影到直线</a:t>
                </a:r>
                <a:r>
                  <a:rPr lang="en-US" altLang="zh-CN" dirty="0" smtClean="0"/>
                  <a:t>w</a:t>
                </a:r>
                <a:r>
                  <a:rPr lang="zh-CN" altLang="en-US" dirty="0" smtClean="0"/>
                  <a:t>上，则两类样本的中心在直线上的投影分别为：</a:t>
                </a:r>
                <a:endParaRPr lang="en-US" altLang="zh-CN" dirty="0" smtClean="0"/>
              </a:p>
              <a:p>
                <a:pPr marL="171450" indent="-171450">
                  <a:buFont typeface="Arial" panose="020B0604020202020204" pitchFamily="34" charset="0"/>
                  <a:buChar char="•"/>
                </a:pPr>
                <a:r>
                  <a:rPr lang="en-US" altLang="zh-CN" dirty="0" smtClean="0"/>
                  <a:t>5. </a:t>
                </a:r>
                <a:r>
                  <a:rPr lang="zh-CN" altLang="en-US" dirty="0" smtClean="0"/>
                  <a:t>若将所有样本点都投影到直线上，则两类样本的协方差分别为：</a:t>
                </a:r>
                <a:endParaRPr lang="en-US" altLang="zh-CN" dirty="0" smtClean="0"/>
              </a:p>
              <a:p>
                <a:r>
                  <a:rPr lang="zh-CN" altLang="en-US" dirty="0" smtClean="0"/>
                  <a:t>由于直线是一维空间，所以</a:t>
                </a:r>
                <a:r>
                  <a:rPr lang="zh-CN" altLang="en-US" baseline="0" dirty="0" smtClean="0"/>
                  <a:t> </a:t>
                </a:r>
                <a:r>
                  <a:rPr lang="zh-CN" altLang="en-US" i="0" baseline="0" smtClean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i="0" baseline="0" smtClean="0">
                    <a:latin typeface="Cambria Math" panose="02040503050406030204" pitchFamily="18" charset="0"/>
                  </a:rPr>
                  <a:t>^</a:t>
                </a:r>
                <a:r>
                  <a:rPr lang="en-US" altLang="zh-CN" b="0" i="0" baseline="0" smtClean="0">
                    <a:latin typeface="Cambria Math" panose="02040503050406030204" pitchFamily="18" charset="0"/>
                  </a:rPr>
                  <a:t>𝑇 </a:t>
                </a:r>
                <a:r>
                  <a:rPr lang="zh-CN" altLang="en-US" i="0" baseline="0" smtClean="0">
                    <a:latin typeface="Cambria Math" panose="02040503050406030204" pitchFamily="18" charset="0"/>
                  </a:rPr>
                  <a:t>𝜇</a:t>
                </a:r>
                <a:r>
                  <a:rPr lang="en-US" altLang="zh-CN" i="0" baseline="0" smtClean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baseline="0" smtClean="0">
                    <a:latin typeface="Cambria Math" panose="02040503050406030204" pitchFamily="18" charset="0"/>
                  </a:rPr>
                  <a:t>0</a:t>
                </a:r>
                <a:r>
                  <a:rPr lang="zh-CN" altLang="en-US" dirty="0" smtClean="0"/>
                  <a:t>、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^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𝑇 </a:t>
                </a:r>
                <a:r>
                  <a:rPr lang="zh-CN" altLang="en-US" i="0">
                    <a:latin typeface="Cambria Math" panose="02040503050406030204" pitchFamily="18" charset="0"/>
                  </a:rPr>
                  <a:t>𝜇</a:t>
                </a:r>
                <a:r>
                  <a:rPr lang="en-US" altLang="zh-CN" i="0">
                    <a:latin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1</a:t>
                </a:r>
                <a:r>
                  <a:rPr lang="zh-CN" altLang="en-US" dirty="0" smtClean="0"/>
                  <a:t>、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^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𝑇 </a:t>
                </a:r>
                <a:r>
                  <a:rPr lang="el-GR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0</a:t>
                </a:r>
                <a:r>
                  <a:rPr lang="zh-CN" altLang="en-US" b="0" i="0" smtClean="0">
                    <a:latin typeface="Cambria Math" panose="02040503050406030204" pitchFamily="18" charset="0"/>
                  </a:rPr>
                  <a:t> 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𝜔</a:t>
                </a:r>
                <a:r>
                  <a:rPr lang="zh-CN" altLang="en-US" dirty="0" smtClean="0"/>
                  <a:t>、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𝜔</a:t>
                </a:r>
                <a:r>
                  <a:rPr lang="en-US" altLang="zh-CN" i="0" smtClean="0">
                    <a:latin typeface="Cambria Math" panose="02040503050406030204" pitchFamily="18" charset="0"/>
                  </a:rPr>
                  <a:t>^</a:t>
                </a:r>
                <a:r>
                  <a:rPr lang="en-US" altLang="zh-CN" b="0" i="0" smtClean="0">
                    <a:latin typeface="Cambria Math" panose="02040503050406030204" pitchFamily="18" charset="0"/>
                  </a:rPr>
                  <a:t>𝑇 </a:t>
                </a:r>
                <a:r>
                  <a:rPr lang="el-GR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Σ</a:t>
                </a:r>
                <a:r>
                  <a:rPr lang="en-US" altLang="zh-CN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en-US" altLang="zh-CN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1</a:t>
                </a:r>
                <a:r>
                  <a:rPr lang="zh-CN" altLang="en-US" b="0" i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zh-CN" altLang="en-US" i="0" smtClean="0">
                    <a:latin typeface="Cambria Math" panose="02040503050406030204" pitchFamily="18" charset="0"/>
                  </a:rPr>
                  <a:t>𝜔</a:t>
                </a:r>
                <a:r>
                  <a:rPr lang="zh-CN" altLang="en-US" dirty="0" smtClean="0"/>
                  <a:t>均为实数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zh-CN" altLang="en-US" dirty="0" smtClean="0"/>
                  <a:t>回到</a:t>
                </a:r>
                <a:r>
                  <a:rPr lang="en-US" altLang="zh-CN" dirty="0" smtClean="0"/>
                  <a:t>LDA</a:t>
                </a:r>
                <a:r>
                  <a:rPr lang="zh-CN" altLang="en-US" dirty="0" smtClean="0"/>
                  <a:t>思想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400294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7749060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1856817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1502384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46880267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01471629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314607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96097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560121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467149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6205210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724101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52476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69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98441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72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170896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319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线性模型试图学得一个通过属性的线性组合来进行预测的函数</a:t>
                </a:r>
                <a:endParaRPr lang="en-US" altLang="zh-CN" dirty="0"/>
              </a:p>
              <a:p>
                <a:pPr marL="171450" indent="-171450">
                  <a:buFont typeface="Wingdings" panose="05000000000000000000" pitchFamily="2" charset="2"/>
                  <a:buChar char="Ø"/>
                </a:pPr>
                <a:r>
                  <a:rPr lang="zh-CN" altLang="en-US" dirty="0"/>
                  <a:t>样本表示</a:t>
                </a:r>
                <a:r>
                  <a:rPr lang="en-US" altLang="zh-CN" b="1" i="0">
                    <a:latin typeface="Cambria Math" panose="02040503050406030204" pitchFamily="18" charset="0"/>
                  </a:rPr>
                  <a:t>𝒙_𝒏𝒊</a:t>
                </a:r>
                <a:r>
                  <a:rPr lang="zh-CN" altLang="en-US" b="0" dirty="0"/>
                  <a:t>表示在</a:t>
                </a:r>
                <a:r>
                  <a:rPr lang="en-US" altLang="zh-CN" b="0" dirty="0"/>
                  <a:t>n</a:t>
                </a:r>
                <a:r>
                  <a:rPr lang="zh-CN" altLang="en-US" b="0" dirty="0"/>
                  <a:t>个样本在第</a:t>
                </a:r>
                <a:r>
                  <a:rPr lang="en-US" altLang="zh-CN" b="0" dirty="0" err="1"/>
                  <a:t>i</a:t>
                </a:r>
                <a:r>
                  <a:rPr lang="zh-CN" altLang="en-US" b="0" dirty="0"/>
                  <a:t>个属性上的取值</a:t>
                </a:r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902251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7284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E53862C-96ED-4995-876F-99F97C0D5A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7C4DF00C-A632-4AFF-B024-92C211D97AE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384118D-9128-4AFC-B2EA-32C3C5F1623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479538-FB19-4AFE-B79C-8A45FAD5A7C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0360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404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89965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737913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1027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22620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FF90C91F-93F1-4E4F-BA40-4052349B51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Subtitle 2">
            <a:extLst>
              <a:ext uri="{FF2B5EF4-FFF2-40B4-BE49-F238E27FC236}">
                <a16:creationId xmlns:a16="http://schemas.microsoft.com/office/drawing/2014/main" id="{76FD56C0-67E7-4484-A2AB-7E71C6B7C4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7876A078-EF22-4C95-9084-BE2B62DA7F6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D6FECAEA-D8EC-4955-89DC-96FE6B5A2DB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6745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600" y="152400"/>
            <a:ext cx="10464800" cy="470898"/>
          </a:xfrm>
          <a:prstGeom prst="rect">
            <a:avLst/>
          </a:prstGeom>
        </p:spPr>
        <p:txBody>
          <a:bodyPr/>
          <a:lstStyle>
            <a:lvl1pPr>
              <a:defRPr b="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36816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18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48601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6540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04340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7916917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E1C147-F9FF-4DAF-AB9B-2A8BA14FA8C6}" type="datetimeFigureOut">
              <a:rPr lang="zh-TW" altLang="en-US" smtClean="0"/>
              <a:t>2020/8/6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457212-BA17-4827-9773-40972E0CDC4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872104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1">
            <a:extLst>
              <a:ext uri="{FF2B5EF4-FFF2-40B4-BE49-F238E27FC236}">
                <a16:creationId xmlns:a16="http://schemas.microsoft.com/office/drawing/2014/main" id="{C4CA7253-3812-4944-BBC5-4B6442C57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140C3A12-9483-498A-BF19-75542F0C81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13B2A7FF-2186-48AE-BA4F-E43E195726D1}"/>
              </a:ext>
            </a:extLst>
          </p:cNvPr>
          <p:cNvSpPr txBox="1"/>
          <p:nvPr userDrawn="1"/>
        </p:nvSpPr>
        <p:spPr>
          <a:xfrm>
            <a:off x="8116403" y="6536941"/>
            <a:ext cx="38469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北京交通大学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《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机器学习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》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课程组</a:t>
            </a:r>
            <a:endParaRPr lang="zh-CN" altLang="en-US" sz="1400" b="1" dirty="0">
              <a:solidFill>
                <a:srgbClr val="0B0759"/>
              </a:solidFill>
              <a:latin typeface="+mj-ea"/>
              <a:ea typeface="+mj-ea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CB3B1895-182E-4780-8737-24BC9F517D45}"/>
              </a:ext>
            </a:extLst>
          </p:cNvPr>
          <p:cNvSpPr txBox="1"/>
          <p:nvPr userDrawn="1"/>
        </p:nvSpPr>
        <p:spPr>
          <a:xfrm>
            <a:off x="5529678" y="6550224"/>
            <a:ext cx="11326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fld id="{B942947D-5E9E-48CD-BC64-1B8D2D672C35}" type="slidenum">
              <a:rPr lang="zh-CN" altLang="en-US" sz="1400" b="1" smtClean="0">
                <a:solidFill>
                  <a:srgbClr val="0B0759"/>
                </a:solidFill>
                <a:latin typeface="+mn-ea"/>
                <a:ea typeface="+mn-ea"/>
              </a:rPr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None/>
                <a:defRPr/>
              </a:pPr>
              <a:t>‹#›</a:t>
            </a:fld>
            <a:r>
              <a:rPr lang="en-US" altLang="zh-CN" sz="1400" b="1" dirty="0">
                <a:solidFill>
                  <a:srgbClr val="0B0759"/>
                </a:solidFill>
                <a:latin typeface="+mn-ea"/>
                <a:ea typeface="+mn-ea"/>
              </a:rPr>
              <a:t>/72</a:t>
            </a:r>
            <a:endParaRPr lang="zh-CN" altLang="en-US" sz="1400" b="1" dirty="0">
              <a:solidFill>
                <a:srgbClr val="0B0759"/>
              </a:solidFill>
              <a:latin typeface="+mn-ea"/>
              <a:ea typeface="+mn-ea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6047ABEE-2419-453A-A42B-EE30BFEBD20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" y="40616"/>
            <a:ext cx="692484" cy="6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B2751108-1B1F-4215-91D4-4D443B981ED2}"/>
              </a:ext>
            </a:extLst>
          </p:cNvPr>
          <p:cNvCxnSpPr/>
          <p:nvPr userDrawn="1"/>
        </p:nvCxnSpPr>
        <p:spPr>
          <a:xfrm>
            <a:off x="0" y="753611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F82CFE72-5359-45A7-BD67-0683BE937196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66" r:id="rId3"/>
  </p:sldLayoutIdLst>
  <p:hf hdr="0" ftr="0" dt="0"/>
  <p:txStyles>
    <p:titleStyle>
      <a:lvl1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3600" b="1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2pPr>
      <a:lvl3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3pPr>
      <a:lvl4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4pPr>
      <a:lvl5pPr algn="l" rtl="0" eaLnBrk="0" fontAlgn="base" hangingPunct="0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5pPr>
      <a:lvl6pPr marL="4572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6pPr>
      <a:lvl7pPr marL="9144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7pPr>
      <a:lvl8pPr marL="13716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8pPr>
      <a:lvl9pPr marL="1828800" algn="l" rtl="0" fontAlgn="base">
        <a:lnSpc>
          <a:spcPct val="85000"/>
        </a:lnSpc>
        <a:spcBef>
          <a:spcPct val="0"/>
        </a:spcBef>
        <a:spcAft>
          <a:spcPct val="0"/>
        </a:spcAft>
        <a:defRPr sz="2400" b="1">
          <a:solidFill>
            <a:schemeClr val="accent1"/>
          </a:solidFill>
          <a:latin typeface="Arial" pitchFamily="34" charset="0"/>
        </a:defRPr>
      </a:lvl9pPr>
    </p:titleStyle>
    <p:bodyStyle>
      <a:lvl1pPr marL="292100" indent="-292100" algn="l" rtl="0" eaLnBrk="0" fontAlgn="base" hangingPunct="0">
        <a:lnSpc>
          <a:spcPct val="95000"/>
        </a:lnSpc>
        <a:spcBef>
          <a:spcPct val="60000"/>
        </a:spcBef>
        <a:spcAft>
          <a:spcPct val="15000"/>
        </a:spcAft>
        <a:buClr>
          <a:srgbClr val="999999"/>
        </a:buClr>
        <a:buSzPct val="80000"/>
        <a:buFont typeface="Arial" pitchFamily="34" charset="0"/>
        <a:buChar char="►"/>
        <a:defRPr sz="2400">
          <a:solidFill>
            <a:schemeClr val="accent1"/>
          </a:solidFill>
          <a:latin typeface="+mn-lt"/>
          <a:ea typeface="+mn-ea"/>
          <a:cs typeface="+mn-cs"/>
        </a:defRPr>
      </a:lvl1pPr>
      <a:lvl2pPr marL="685800" indent="-279400" algn="l" rtl="0" eaLnBrk="0" fontAlgn="base" hangingPunct="0">
        <a:lnSpc>
          <a:spcPct val="95000"/>
        </a:lnSpc>
        <a:spcBef>
          <a:spcPct val="30000"/>
        </a:spcBef>
        <a:spcAft>
          <a:spcPct val="0"/>
        </a:spcAft>
        <a:buClr>
          <a:srgbClr val="999999"/>
        </a:buClr>
        <a:buFont typeface="Arial" pitchFamily="34" charset="0"/>
        <a:buChar char="●"/>
        <a:defRPr sz="2000">
          <a:solidFill>
            <a:schemeClr val="accent1"/>
          </a:solidFill>
          <a:latin typeface="+mn-lt"/>
        </a:defRPr>
      </a:lvl2pPr>
      <a:lvl3pPr marL="1023938" indent="-223838" algn="l" rtl="0" eaLnBrk="0" fontAlgn="base" hangingPunct="0">
        <a:lnSpc>
          <a:spcPct val="95000"/>
        </a:lnSpc>
        <a:spcBef>
          <a:spcPct val="40000"/>
        </a:spcBef>
        <a:spcAft>
          <a:spcPct val="0"/>
        </a:spcAft>
        <a:buClr>
          <a:srgbClr val="999999"/>
        </a:buClr>
        <a:buFont typeface="Arial" pitchFamily="34" charset="0"/>
        <a:buChar char="○"/>
        <a:defRPr>
          <a:solidFill>
            <a:schemeClr val="accent1"/>
          </a:solidFill>
          <a:latin typeface="+mn-lt"/>
        </a:defRPr>
      </a:lvl3pPr>
      <a:lvl4pPr marL="1371600" indent="-233363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SzPct val="120000"/>
        <a:buFont typeface="Arial" pitchFamily="34" charset="0"/>
        <a:buChar char="+"/>
        <a:defRPr sz="1600">
          <a:solidFill>
            <a:schemeClr val="accent1"/>
          </a:solidFill>
          <a:latin typeface="+mn-lt"/>
        </a:defRPr>
      </a:lvl4pPr>
      <a:lvl5pPr marL="1709738" indent="-223838" algn="l" rtl="0" eaLnBrk="0" fontAlgn="base" hangingPunct="0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5pPr>
      <a:lvl6pPr marL="2166938" indent="-22383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6pPr>
      <a:lvl7pPr marL="2624138" indent="-22383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7pPr>
      <a:lvl8pPr marL="3081338" indent="-22383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8pPr>
      <a:lvl9pPr marL="3538538" indent="-223838" algn="l" rtl="0" fontAlgn="base">
        <a:lnSpc>
          <a:spcPct val="95000"/>
        </a:lnSpc>
        <a:spcBef>
          <a:spcPct val="50000"/>
        </a:spcBef>
        <a:spcAft>
          <a:spcPct val="0"/>
        </a:spcAft>
        <a:buClr>
          <a:srgbClr val="999999"/>
        </a:buClr>
        <a:buFont typeface="Arial" pitchFamily="34" charset="0"/>
        <a:buChar char="–"/>
        <a:defRPr sz="1600">
          <a:solidFill>
            <a:schemeClr val="accent1"/>
          </a:solidFill>
          <a:latin typeface="+mn-lt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9825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oleObject" Target="../embeddings/oleObject1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24.png"/><Relationship Id="rId12" Type="http://schemas.openxmlformats.org/officeDocument/2006/relationships/image" Target="../media/image33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12.wmf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381.png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36.png"/><Relationship Id="rId17" Type="http://schemas.openxmlformats.org/officeDocument/2006/relationships/image" Target="../media/image42.png"/><Relationship Id="rId2" Type="http://schemas.openxmlformats.org/officeDocument/2006/relationships/slideLayout" Target="../slideLayouts/slideLayout3.xml"/><Relationship Id="rId16" Type="http://schemas.openxmlformats.org/officeDocument/2006/relationships/image" Target="../media/image28.png"/><Relationship Id="rId1" Type="http://schemas.openxmlformats.org/officeDocument/2006/relationships/vmlDrawing" Target="../drawings/vmlDrawing4.v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25.wmf"/><Relationship Id="rId15" Type="http://schemas.openxmlformats.org/officeDocument/2006/relationships/image" Target="../media/image400.png"/><Relationship Id="rId10" Type="http://schemas.openxmlformats.org/officeDocument/2006/relationships/image" Target="../media/image39.png"/><Relationship Id="rId4" Type="http://schemas.openxmlformats.org/officeDocument/2006/relationships/oleObject" Target="../embeddings/oleObject9.bin"/><Relationship Id="rId9" Type="http://schemas.openxmlformats.org/officeDocument/2006/relationships/image" Target="../media/image38.png"/><Relationship Id="rId14" Type="http://schemas.openxmlformats.org/officeDocument/2006/relationships/image" Target="../media/image39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49.png"/><Relationship Id="rId3" Type="http://schemas.openxmlformats.org/officeDocument/2006/relationships/notesSlide" Target="../notesSlides/notesSlide13.xml"/><Relationship Id="rId7" Type="http://schemas.openxmlformats.org/officeDocument/2006/relationships/image" Target="../media/image28.png"/><Relationship Id="rId12" Type="http://schemas.openxmlformats.org/officeDocument/2006/relationships/image" Target="../media/image4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3.png"/><Relationship Id="rId11" Type="http://schemas.openxmlformats.org/officeDocument/2006/relationships/image" Target="../media/image47.png"/><Relationship Id="rId5" Type="http://schemas.openxmlformats.org/officeDocument/2006/relationships/image" Target="../media/image25.wmf"/><Relationship Id="rId10" Type="http://schemas.openxmlformats.org/officeDocument/2006/relationships/image" Target="../media/image46.png"/><Relationship Id="rId4" Type="http://schemas.openxmlformats.org/officeDocument/2006/relationships/oleObject" Target="../embeddings/oleObject10.bin"/><Relationship Id="rId9" Type="http://schemas.openxmlformats.org/officeDocument/2006/relationships/image" Target="../media/image45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7.png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56.png"/><Relationship Id="rId12" Type="http://schemas.openxmlformats.org/officeDocument/2006/relationships/image" Target="../media/image6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25.wmf"/><Relationship Id="rId11" Type="http://schemas.openxmlformats.org/officeDocument/2006/relationships/image" Target="../media/image60.png"/><Relationship Id="rId5" Type="http://schemas.openxmlformats.org/officeDocument/2006/relationships/oleObject" Target="../embeddings/oleObject10.bin"/><Relationship Id="rId10" Type="http://schemas.openxmlformats.org/officeDocument/2006/relationships/image" Target="../media/image59.png"/><Relationship Id="rId4" Type="http://schemas.openxmlformats.org/officeDocument/2006/relationships/image" Target="../media/image55.png"/><Relationship Id="rId9" Type="http://schemas.openxmlformats.org/officeDocument/2006/relationships/image" Target="../media/image5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notesSlide" Target="../notesSlides/notesSlide16.xml"/><Relationship Id="rId7" Type="http://schemas.openxmlformats.org/officeDocument/2006/relationships/image" Target="../media/image3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2.bin"/><Relationship Id="rId5" Type="http://schemas.openxmlformats.org/officeDocument/2006/relationships/image" Target="../media/image35.wmf"/><Relationship Id="rId4" Type="http://schemas.openxmlformats.org/officeDocument/2006/relationships/oleObject" Target="../embeddings/oleObject11.bin"/><Relationship Id="rId9" Type="http://schemas.openxmlformats.org/officeDocument/2006/relationships/image" Target="../media/image37.wmf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6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5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29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.png"/><Relationship Id="rId5" Type="http://schemas.openxmlformats.org/officeDocument/2006/relationships/image" Target="../media/image38.wmf"/><Relationship Id="rId4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wmf"/><Relationship Id="rId13" Type="http://schemas.openxmlformats.org/officeDocument/2006/relationships/oleObject" Target="../embeddings/oleObject20.bin"/><Relationship Id="rId3" Type="http://schemas.openxmlformats.org/officeDocument/2006/relationships/notesSlide" Target="../notesSlides/notesSlide19.xml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4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39.wmf"/><Relationship Id="rId11" Type="http://schemas.openxmlformats.org/officeDocument/2006/relationships/oleObject" Target="../embeddings/oleObject19.bin"/><Relationship Id="rId5" Type="http://schemas.openxmlformats.org/officeDocument/2006/relationships/oleObject" Target="../embeddings/oleObject16.bin"/><Relationship Id="rId10" Type="http://schemas.openxmlformats.org/officeDocument/2006/relationships/image" Target="../media/image41.wmf"/><Relationship Id="rId4" Type="http://schemas.openxmlformats.org/officeDocument/2006/relationships/image" Target="../media/image76.png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43.w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8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77.png"/><Relationship Id="rId5" Type="http://schemas.openxmlformats.org/officeDocument/2006/relationships/image" Target="../media/image25.wmf"/><Relationship Id="rId4" Type="http://schemas.openxmlformats.org/officeDocument/2006/relationships/oleObject" Target="../embeddings/oleObject14.bin"/><Relationship Id="rId9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notesSlide" Target="../notesSlides/notesSlide21.xml"/><Relationship Id="rId7" Type="http://schemas.openxmlformats.org/officeDocument/2006/relationships/image" Target="../media/image82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21.bin"/><Relationship Id="rId4" Type="http://schemas.openxmlformats.org/officeDocument/2006/relationships/image" Target="../media/image81.png"/><Relationship Id="rId9" Type="http://schemas.openxmlformats.org/officeDocument/2006/relationships/image" Target="../media/image6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86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44.wmf"/><Relationship Id="rId11" Type="http://schemas.openxmlformats.org/officeDocument/2006/relationships/image" Target="../media/image89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88.png"/><Relationship Id="rId4" Type="http://schemas.openxmlformats.org/officeDocument/2006/relationships/image" Target="../media/image85.png"/><Relationship Id="rId9" Type="http://schemas.openxmlformats.org/officeDocument/2006/relationships/image" Target="../media/image87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notesSlide" Target="../notesSlides/notesSlide23.xml"/><Relationship Id="rId7" Type="http://schemas.openxmlformats.org/officeDocument/2006/relationships/image" Target="../media/image91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44.wmf"/><Relationship Id="rId11" Type="http://schemas.openxmlformats.org/officeDocument/2006/relationships/image" Target="../media/image95.png"/><Relationship Id="rId5" Type="http://schemas.openxmlformats.org/officeDocument/2006/relationships/oleObject" Target="../embeddings/oleObject21.bin"/><Relationship Id="rId10" Type="http://schemas.openxmlformats.org/officeDocument/2006/relationships/image" Target="../media/image94.png"/><Relationship Id="rId4" Type="http://schemas.openxmlformats.org/officeDocument/2006/relationships/image" Target="../media/image90.png"/><Relationship Id="rId9" Type="http://schemas.openxmlformats.org/officeDocument/2006/relationships/image" Target="../media/image93.png"/></Relationships>
</file>

<file path=ppt/slides/_rels/slide2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8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3.xml"/><Relationship Id="rId11" Type="http://schemas.openxmlformats.org/officeDocument/2006/relationships/image" Target="../media/image96.png"/><Relationship Id="rId15" Type="http://schemas.openxmlformats.org/officeDocument/2006/relationships/image" Target="../media/image100.png"/><Relationship Id="rId10" Type="http://schemas.openxmlformats.org/officeDocument/2006/relationships/image" Target="../media/image510.png"/><Relationship Id="rId9" Type="http://schemas.openxmlformats.org/officeDocument/2006/relationships/image" Target="../media/image660.png"/><Relationship Id="rId14" Type="http://schemas.openxmlformats.org/officeDocument/2006/relationships/image" Target="../media/image9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4.png"/><Relationship Id="rId5" Type="http://schemas.openxmlformats.org/officeDocument/2006/relationships/image" Target="../media/image701.png"/><Relationship Id="rId4" Type="http://schemas.openxmlformats.org/officeDocument/2006/relationships/image" Target="../media/image69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64.png"/><Relationship Id="rId7" Type="http://schemas.openxmlformats.org/officeDocument/2006/relationships/image" Target="../media/image1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10.png"/><Relationship Id="rId5" Type="http://schemas.openxmlformats.org/officeDocument/2006/relationships/image" Target="../media/image791.png"/><Relationship Id="rId4" Type="http://schemas.openxmlformats.org/officeDocument/2006/relationships/image" Target="../media/image781.png"/><Relationship Id="rId9" Type="http://schemas.openxmlformats.org/officeDocument/2006/relationships/image" Target="../media/image1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image" Target="../media/image118.png"/><Relationship Id="rId7" Type="http://schemas.openxmlformats.org/officeDocument/2006/relationships/image" Target="../media/image1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1.png"/><Relationship Id="rId5" Type="http://schemas.openxmlformats.org/officeDocument/2006/relationships/image" Target="../media/image120.png"/><Relationship Id="rId4" Type="http://schemas.openxmlformats.org/officeDocument/2006/relationships/image" Target="../media/image119.png"/><Relationship Id="rId9" Type="http://schemas.openxmlformats.org/officeDocument/2006/relationships/image" Target="../media/image12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4.bin"/><Relationship Id="rId13" Type="http://schemas.openxmlformats.org/officeDocument/2006/relationships/image" Target="../media/image69.wmf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26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5.vml"/><Relationship Id="rId6" Type="http://schemas.openxmlformats.org/officeDocument/2006/relationships/oleObject" Target="../embeddings/oleObject23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0" Type="http://schemas.openxmlformats.org/officeDocument/2006/relationships/oleObject" Target="../embeddings/oleObject25.bin"/><Relationship Id="rId4" Type="http://schemas.openxmlformats.org/officeDocument/2006/relationships/oleObject" Target="../embeddings/oleObject22.bin"/><Relationship Id="rId9" Type="http://schemas.openxmlformats.org/officeDocument/2006/relationships/image" Target="../media/image67.wmf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9.bin"/><Relationship Id="rId13" Type="http://schemas.openxmlformats.org/officeDocument/2006/relationships/image" Target="../media/image74.wmf"/><Relationship Id="rId3" Type="http://schemas.openxmlformats.org/officeDocument/2006/relationships/notesSlide" Target="../notesSlides/notesSlide31.xml"/><Relationship Id="rId7" Type="http://schemas.openxmlformats.org/officeDocument/2006/relationships/image" Target="../media/image71.wmf"/><Relationship Id="rId12" Type="http://schemas.openxmlformats.org/officeDocument/2006/relationships/oleObject" Target="../embeddings/oleObject3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28.bin"/><Relationship Id="rId11" Type="http://schemas.openxmlformats.org/officeDocument/2006/relationships/image" Target="../media/image73.wmf"/><Relationship Id="rId5" Type="http://schemas.openxmlformats.org/officeDocument/2006/relationships/image" Target="../media/image70.wmf"/><Relationship Id="rId10" Type="http://schemas.openxmlformats.org/officeDocument/2006/relationships/oleObject" Target="../embeddings/oleObject30.bin"/><Relationship Id="rId4" Type="http://schemas.openxmlformats.org/officeDocument/2006/relationships/oleObject" Target="../embeddings/oleObject27.bin"/><Relationship Id="rId9" Type="http://schemas.openxmlformats.org/officeDocument/2006/relationships/image" Target="../media/image72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wmf"/><Relationship Id="rId3" Type="http://schemas.openxmlformats.org/officeDocument/2006/relationships/notesSlide" Target="../notesSlides/notesSlide32.xml"/><Relationship Id="rId7" Type="http://schemas.openxmlformats.org/officeDocument/2006/relationships/oleObject" Target="../embeddings/oleObject34.bin"/><Relationship Id="rId12" Type="http://schemas.openxmlformats.org/officeDocument/2006/relationships/image" Target="../media/image7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33.bin"/><Relationship Id="rId11" Type="http://schemas.openxmlformats.org/officeDocument/2006/relationships/oleObject" Target="../embeddings/oleObject36.bin"/><Relationship Id="rId5" Type="http://schemas.openxmlformats.org/officeDocument/2006/relationships/image" Target="../media/image75.wmf"/><Relationship Id="rId10" Type="http://schemas.openxmlformats.org/officeDocument/2006/relationships/image" Target="../media/image77.wmf"/><Relationship Id="rId4" Type="http://schemas.openxmlformats.org/officeDocument/2006/relationships/oleObject" Target="../embeddings/oleObject32.bin"/><Relationship Id="rId9" Type="http://schemas.openxmlformats.org/officeDocument/2006/relationships/oleObject" Target="../embeddings/oleObject35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9.bin"/><Relationship Id="rId13" Type="http://schemas.openxmlformats.org/officeDocument/2006/relationships/oleObject" Target="../embeddings/oleObject42.bin"/><Relationship Id="rId3" Type="http://schemas.openxmlformats.org/officeDocument/2006/relationships/notesSlide" Target="../notesSlides/notesSlide33.xml"/><Relationship Id="rId7" Type="http://schemas.openxmlformats.org/officeDocument/2006/relationships/image" Target="../media/image80.wmf"/><Relationship Id="rId12" Type="http://schemas.openxmlformats.org/officeDocument/2006/relationships/oleObject" Target="../embeddings/oleObject4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8.vml"/><Relationship Id="rId6" Type="http://schemas.openxmlformats.org/officeDocument/2006/relationships/oleObject" Target="../embeddings/oleObject38.bin"/><Relationship Id="rId11" Type="http://schemas.openxmlformats.org/officeDocument/2006/relationships/image" Target="../media/image82.wmf"/><Relationship Id="rId5" Type="http://schemas.openxmlformats.org/officeDocument/2006/relationships/image" Target="../media/image79.wmf"/><Relationship Id="rId10" Type="http://schemas.openxmlformats.org/officeDocument/2006/relationships/oleObject" Target="../embeddings/oleObject40.bin"/><Relationship Id="rId4" Type="http://schemas.openxmlformats.org/officeDocument/2006/relationships/oleObject" Target="../embeddings/oleObject37.bin"/><Relationship Id="rId9" Type="http://schemas.openxmlformats.org/officeDocument/2006/relationships/image" Target="../media/image81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wmf"/><Relationship Id="rId3" Type="http://schemas.openxmlformats.org/officeDocument/2006/relationships/notesSlide" Target="../notesSlides/notesSlide34.xml"/><Relationship Id="rId7" Type="http://schemas.openxmlformats.org/officeDocument/2006/relationships/oleObject" Target="../embeddings/oleObject4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83.w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103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7.bin"/><Relationship Id="rId3" Type="http://schemas.openxmlformats.org/officeDocument/2006/relationships/notesSlide" Target="../notesSlides/notesSlide35.xml"/><Relationship Id="rId7" Type="http://schemas.openxmlformats.org/officeDocument/2006/relationships/image" Target="../media/image10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0.vml"/><Relationship Id="rId6" Type="http://schemas.openxmlformats.org/officeDocument/2006/relationships/oleObject" Target="../embeddings/oleObject46.bin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45.bin"/><Relationship Id="rId9" Type="http://schemas.openxmlformats.org/officeDocument/2006/relationships/image" Target="../media/image10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0.bin"/><Relationship Id="rId3" Type="http://schemas.openxmlformats.org/officeDocument/2006/relationships/notesSlide" Target="../notesSlides/notesSlide37.xml"/><Relationship Id="rId7" Type="http://schemas.openxmlformats.org/officeDocument/2006/relationships/image" Target="../media/image108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1.vml"/><Relationship Id="rId6" Type="http://schemas.openxmlformats.org/officeDocument/2006/relationships/oleObject" Target="../embeddings/oleObject49.bin"/><Relationship Id="rId5" Type="http://schemas.openxmlformats.org/officeDocument/2006/relationships/image" Target="../media/image107.wmf"/><Relationship Id="rId4" Type="http://schemas.openxmlformats.org/officeDocument/2006/relationships/oleObject" Target="../embeddings/oleObject48.bin"/><Relationship Id="rId9" Type="http://schemas.openxmlformats.org/officeDocument/2006/relationships/image" Target="../media/image109.w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110.wmf"/><Relationship Id="rId5" Type="http://schemas.openxmlformats.org/officeDocument/2006/relationships/oleObject" Target="../embeddings/oleObject51.bin"/><Relationship Id="rId4" Type="http://schemas.openxmlformats.org/officeDocument/2006/relationships/image" Target="../media/image125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4.bin"/><Relationship Id="rId3" Type="http://schemas.openxmlformats.org/officeDocument/2006/relationships/notesSlide" Target="../notesSlides/notesSlide39.xml"/><Relationship Id="rId7" Type="http://schemas.openxmlformats.org/officeDocument/2006/relationships/image" Target="../media/image12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3.vml"/><Relationship Id="rId6" Type="http://schemas.openxmlformats.org/officeDocument/2006/relationships/oleObject" Target="../embeddings/oleObject53.bin"/><Relationship Id="rId5" Type="http://schemas.openxmlformats.org/officeDocument/2006/relationships/image" Target="../media/image110.wmf"/><Relationship Id="rId4" Type="http://schemas.openxmlformats.org/officeDocument/2006/relationships/oleObject" Target="../embeddings/oleObject52.bin"/><Relationship Id="rId9" Type="http://schemas.openxmlformats.org/officeDocument/2006/relationships/image" Target="../media/image127.w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5.bin"/><Relationship Id="rId13" Type="http://schemas.openxmlformats.org/officeDocument/2006/relationships/image" Target="../media/image165.png"/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130.png"/><Relationship Id="rId12" Type="http://schemas.openxmlformats.org/officeDocument/2006/relationships/image" Target="../media/image164.png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62.png"/><Relationship Id="rId11" Type="http://schemas.openxmlformats.org/officeDocument/2006/relationships/image" Target="../media/image129.wmf"/><Relationship Id="rId5" Type="http://schemas.openxmlformats.org/officeDocument/2006/relationships/image" Target="../media/image161.png"/><Relationship Id="rId15" Type="http://schemas.openxmlformats.org/officeDocument/2006/relationships/image" Target="../media/image167.png"/><Relationship Id="rId10" Type="http://schemas.openxmlformats.org/officeDocument/2006/relationships/oleObject" Target="../embeddings/oleObject56.bin"/><Relationship Id="rId4" Type="http://schemas.openxmlformats.org/officeDocument/2006/relationships/image" Target="../media/image160.png"/><Relationship Id="rId9" Type="http://schemas.openxmlformats.org/officeDocument/2006/relationships/image" Target="../media/image128.wmf"/><Relationship Id="rId14" Type="http://schemas.openxmlformats.org/officeDocument/2006/relationships/image" Target="../media/image166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9.bin"/><Relationship Id="rId13" Type="http://schemas.openxmlformats.org/officeDocument/2006/relationships/image" Target="../media/image135.wmf"/><Relationship Id="rId18" Type="http://schemas.openxmlformats.org/officeDocument/2006/relationships/oleObject" Target="../embeddings/oleObject64.bin"/><Relationship Id="rId26" Type="http://schemas.openxmlformats.org/officeDocument/2006/relationships/oleObject" Target="../embeddings/oleObject67.bin"/><Relationship Id="rId3" Type="http://schemas.openxmlformats.org/officeDocument/2006/relationships/notesSlide" Target="../notesSlides/notesSlide41.xml"/><Relationship Id="rId21" Type="http://schemas.openxmlformats.org/officeDocument/2006/relationships/image" Target="../media/image139.wmf"/><Relationship Id="rId7" Type="http://schemas.openxmlformats.org/officeDocument/2006/relationships/image" Target="../media/image132.wmf"/><Relationship Id="rId12" Type="http://schemas.openxmlformats.org/officeDocument/2006/relationships/oleObject" Target="../embeddings/oleObject61.bin"/><Relationship Id="rId17" Type="http://schemas.openxmlformats.org/officeDocument/2006/relationships/image" Target="../media/image137.wmf"/><Relationship Id="rId25" Type="http://schemas.openxmlformats.org/officeDocument/2006/relationships/image" Target="../media/image140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63.bin"/><Relationship Id="rId20" Type="http://schemas.openxmlformats.org/officeDocument/2006/relationships/oleObject" Target="../embeddings/oleObject65.bin"/><Relationship Id="rId29" Type="http://schemas.openxmlformats.org/officeDocument/2006/relationships/image" Target="../media/image142.wmf"/><Relationship Id="rId1" Type="http://schemas.openxmlformats.org/officeDocument/2006/relationships/vmlDrawing" Target="../drawings/vmlDrawing25.vml"/><Relationship Id="rId6" Type="http://schemas.openxmlformats.org/officeDocument/2006/relationships/oleObject" Target="../embeddings/oleObject58.bin"/><Relationship Id="rId11" Type="http://schemas.openxmlformats.org/officeDocument/2006/relationships/image" Target="../media/image134.wmf"/><Relationship Id="rId24" Type="http://schemas.openxmlformats.org/officeDocument/2006/relationships/oleObject" Target="../embeddings/oleObject66.bin"/><Relationship Id="rId32" Type="http://schemas.openxmlformats.org/officeDocument/2006/relationships/image" Target="../media/image183.png"/><Relationship Id="rId5" Type="http://schemas.openxmlformats.org/officeDocument/2006/relationships/image" Target="../media/image131.wmf"/><Relationship Id="rId15" Type="http://schemas.openxmlformats.org/officeDocument/2006/relationships/image" Target="../media/image136.wmf"/><Relationship Id="rId23" Type="http://schemas.openxmlformats.org/officeDocument/2006/relationships/image" Target="../media/image130.png"/><Relationship Id="rId28" Type="http://schemas.openxmlformats.org/officeDocument/2006/relationships/oleObject" Target="../embeddings/oleObject68.bin"/><Relationship Id="rId10" Type="http://schemas.openxmlformats.org/officeDocument/2006/relationships/oleObject" Target="../embeddings/oleObject60.bin"/><Relationship Id="rId19" Type="http://schemas.openxmlformats.org/officeDocument/2006/relationships/image" Target="../media/image138.wmf"/><Relationship Id="rId31" Type="http://schemas.openxmlformats.org/officeDocument/2006/relationships/image" Target="../media/image182.png"/><Relationship Id="rId4" Type="http://schemas.openxmlformats.org/officeDocument/2006/relationships/oleObject" Target="../embeddings/oleObject57.bin"/><Relationship Id="rId9" Type="http://schemas.openxmlformats.org/officeDocument/2006/relationships/image" Target="../media/image133.wmf"/><Relationship Id="rId14" Type="http://schemas.openxmlformats.org/officeDocument/2006/relationships/oleObject" Target="../embeddings/oleObject62.bin"/><Relationship Id="rId22" Type="http://schemas.openxmlformats.org/officeDocument/2006/relationships/image" Target="../media/image180.png"/><Relationship Id="rId27" Type="http://schemas.openxmlformats.org/officeDocument/2006/relationships/image" Target="../media/image141.wmf"/><Relationship Id="rId30" Type="http://schemas.openxmlformats.org/officeDocument/2006/relationships/image" Target="../media/image18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5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8.png"/><Relationship Id="rId3" Type="http://schemas.openxmlformats.org/officeDocument/2006/relationships/image" Target="../media/image186.png"/><Relationship Id="rId7" Type="http://schemas.openxmlformats.org/officeDocument/2006/relationships/image" Target="../media/image152.png"/><Relationship Id="rId12" Type="http://schemas.openxmlformats.org/officeDocument/2006/relationships/image" Target="../media/image1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9.png"/><Relationship Id="rId11" Type="http://schemas.openxmlformats.org/officeDocument/2006/relationships/image" Target="../media/image156.png"/><Relationship Id="rId5" Type="http://schemas.openxmlformats.org/officeDocument/2006/relationships/image" Target="../media/image188.png"/><Relationship Id="rId15" Type="http://schemas.openxmlformats.org/officeDocument/2006/relationships/image" Target="../media/image1600.png"/><Relationship Id="rId10" Type="http://schemas.openxmlformats.org/officeDocument/2006/relationships/image" Target="../media/image1550.png"/><Relationship Id="rId4" Type="http://schemas.openxmlformats.org/officeDocument/2006/relationships/image" Target="../media/image187.png"/><Relationship Id="rId9" Type="http://schemas.openxmlformats.org/officeDocument/2006/relationships/image" Target="../media/image154.png"/><Relationship Id="rId14" Type="http://schemas.openxmlformats.org/officeDocument/2006/relationships/image" Target="../media/image1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5.png"/><Relationship Id="rId18" Type="http://schemas.openxmlformats.org/officeDocument/2006/relationships/image" Target="../media/image140.png"/><Relationship Id="rId26" Type="http://schemas.openxmlformats.org/officeDocument/2006/relationships/image" Target="../media/image173.png"/><Relationship Id="rId3" Type="http://schemas.openxmlformats.org/officeDocument/2006/relationships/image" Target="../media/image190.png"/><Relationship Id="rId21" Type="http://schemas.openxmlformats.org/officeDocument/2006/relationships/image" Target="../media/image200.png"/><Relationship Id="rId7" Type="http://schemas.openxmlformats.org/officeDocument/2006/relationships/image" Target="../media/image194.png"/><Relationship Id="rId17" Type="http://schemas.openxmlformats.org/officeDocument/2006/relationships/image" Target="../media/image1300.png"/><Relationship Id="rId25" Type="http://schemas.openxmlformats.org/officeDocument/2006/relationships/image" Target="../media/image4200.png"/><Relationship Id="rId2" Type="http://schemas.openxmlformats.org/officeDocument/2006/relationships/notesSlide" Target="../notesSlides/notesSlide44.xml"/><Relationship Id="rId16" Type="http://schemas.openxmlformats.org/officeDocument/2006/relationships/image" Target="../media/image380.png"/><Relationship Id="rId20" Type="http://schemas.openxmlformats.org/officeDocument/2006/relationships/image" Target="../media/image199.png"/><Relationship Id="rId29" Type="http://schemas.openxmlformats.org/officeDocument/2006/relationships/image" Target="../media/image1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3.png"/><Relationship Id="rId11" Type="http://schemas.openxmlformats.org/officeDocument/2006/relationships/image" Target="../media/image198.png"/><Relationship Id="rId24" Type="http://schemas.openxmlformats.org/officeDocument/2006/relationships/image" Target="../media/image172.png"/><Relationship Id="rId5" Type="http://schemas.openxmlformats.org/officeDocument/2006/relationships/image" Target="../media/image192.png"/><Relationship Id="rId23" Type="http://schemas.openxmlformats.org/officeDocument/2006/relationships/image" Target="../media/image202.png"/><Relationship Id="rId28" Type="http://schemas.openxmlformats.org/officeDocument/2006/relationships/image" Target="../media/image175.png"/><Relationship Id="rId10" Type="http://schemas.openxmlformats.org/officeDocument/2006/relationships/image" Target="../media/image197.png"/><Relationship Id="rId19" Type="http://schemas.openxmlformats.org/officeDocument/2006/relationships/image" Target="../media/image1500.png"/><Relationship Id="rId31" Type="http://schemas.openxmlformats.org/officeDocument/2006/relationships/image" Target="../media/image179.png"/><Relationship Id="rId4" Type="http://schemas.openxmlformats.org/officeDocument/2006/relationships/image" Target="../media/image191.png"/><Relationship Id="rId9" Type="http://schemas.openxmlformats.org/officeDocument/2006/relationships/image" Target="../media/image196.png"/><Relationship Id="rId22" Type="http://schemas.openxmlformats.org/officeDocument/2006/relationships/image" Target="../media/image201.png"/><Relationship Id="rId27" Type="http://schemas.openxmlformats.org/officeDocument/2006/relationships/image" Target="../media/image174.png"/><Relationship Id="rId30" Type="http://schemas.openxmlformats.org/officeDocument/2006/relationships/image" Target="../media/image178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0.png"/><Relationship Id="rId3" Type="http://schemas.openxmlformats.org/officeDocument/2006/relationships/image" Target="../media/image203.png"/><Relationship Id="rId7" Type="http://schemas.openxmlformats.org/officeDocument/2006/relationships/image" Target="../media/image185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6.png"/><Relationship Id="rId11" Type="http://schemas.openxmlformats.org/officeDocument/2006/relationships/image" Target="../media/image207.png"/><Relationship Id="rId5" Type="http://schemas.openxmlformats.org/officeDocument/2006/relationships/image" Target="../media/image205.png"/><Relationship Id="rId10" Type="http://schemas.openxmlformats.org/officeDocument/2006/relationships/image" Target="../media/image1880.png"/><Relationship Id="rId4" Type="http://schemas.openxmlformats.org/officeDocument/2006/relationships/image" Target="../media/image204.png"/><Relationship Id="rId9" Type="http://schemas.openxmlformats.org/officeDocument/2006/relationships/image" Target="../media/image1870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1.png"/><Relationship Id="rId3" Type="http://schemas.openxmlformats.org/officeDocument/2006/relationships/image" Target="../media/image208.png"/><Relationship Id="rId7" Type="http://schemas.openxmlformats.org/officeDocument/2006/relationships/image" Target="../media/image20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3.png"/><Relationship Id="rId5" Type="http://schemas.openxmlformats.org/officeDocument/2006/relationships/image" Target="../media/image210.png"/><Relationship Id="rId4" Type="http://schemas.openxmlformats.org/officeDocument/2006/relationships/image" Target="../media/image209.png"/><Relationship Id="rId9" Type="http://schemas.openxmlformats.org/officeDocument/2006/relationships/image" Target="../media/image206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5.png"/><Relationship Id="rId11" Type="http://schemas.openxmlformats.org/officeDocument/2006/relationships/image" Target="../media/image219.png"/><Relationship Id="rId5" Type="http://schemas.openxmlformats.org/officeDocument/2006/relationships/image" Target="../media/image214.png"/><Relationship Id="rId10" Type="http://schemas.openxmlformats.org/officeDocument/2006/relationships/image" Target="../media/image184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30.png"/><Relationship Id="rId3" Type="http://schemas.openxmlformats.org/officeDocument/2006/relationships/image" Target="../media/image220.png"/><Relationship Id="rId7" Type="http://schemas.openxmlformats.org/officeDocument/2006/relationships/image" Target="../media/image224.png"/><Relationship Id="rId12" Type="http://schemas.openxmlformats.org/officeDocument/2006/relationships/image" Target="../media/image229.png"/><Relationship Id="rId17" Type="http://schemas.openxmlformats.org/officeDocument/2006/relationships/image" Target="../media/image234.png"/><Relationship Id="rId2" Type="http://schemas.openxmlformats.org/officeDocument/2006/relationships/notesSlide" Target="../notesSlides/notesSlide48.xml"/><Relationship Id="rId16" Type="http://schemas.openxmlformats.org/officeDocument/2006/relationships/image" Target="../media/image23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23.png"/><Relationship Id="rId11" Type="http://schemas.openxmlformats.org/officeDocument/2006/relationships/image" Target="../media/image228.png"/><Relationship Id="rId5" Type="http://schemas.openxmlformats.org/officeDocument/2006/relationships/image" Target="../media/image222.png"/><Relationship Id="rId15" Type="http://schemas.openxmlformats.org/officeDocument/2006/relationships/image" Target="../media/image232.png"/><Relationship Id="rId10" Type="http://schemas.openxmlformats.org/officeDocument/2006/relationships/image" Target="../media/image227.png"/><Relationship Id="rId4" Type="http://schemas.openxmlformats.org/officeDocument/2006/relationships/image" Target="../media/image221.png"/><Relationship Id="rId9" Type="http://schemas.openxmlformats.org/officeDocument/2006/relationships/image" Target="../media/image226.png"/><Relationship Id="rId14" Type="http://schemas.openxmlformats.org/officeDocument/2006/relationships/image" Target="../media/image231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50.png"/><Relationship Id="rId3" Type="http://schemas.openxmlformats.org/officeDocument/2006/relationships/image" Target="../media/image235.png"/><Relationship Id="rId7" Type="http://schemas.openxmlformats.org/officeDocument/2006/relationships/image" Target="../media/image239.png"/><Relationship Id="rId12" Type="http://schemas.openxmlformats.org/officeDocument/2006/relationships/image" Target="../media/image244.png"/><Relationship Id="rId17" Type="http://schemas.openxmlformats.org/officeDocument/2006/relationships/image" Target="../media/image249.png"/><Relationship Id="rId2" Type="http://schemas.openxmlformats.org/officeDocument/2006/relationships/notesSlide" Target="../notesSlides/notesSlide49.xml"/><Relationship Id="rId16" Type="http://schemas.openxmlformats.org/officeDocument/2006/relationships/image" Target="../media/image24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38.png"/><Relationship Id="rId11" Type="http://schemas.openxmlformats.org/officeDocument/2006/relationships/image" Target="../media/image243.png"/><Relationship Id="rId5" Type="http://schemas.openxmlformats.org/officeDocument/2006/relationships/image" Target="../media/image237.png"/><Relationship Id="rId15" Type="http://schemas.openxmlformats.org/officeDocument/2006/relationships/image" Target="../media/image247.png"/><Relationship Id="rId10" Type="http://schemas.openxmlformats.org/officeDocument/2006/relationships/image" Target="../media/image242.png"/><Relationship Id="rId4" Type="http://schemas.openxmlformats.org/officeDocument/2006/relationships/image" Target="../media/image236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13" Type="http://schemas.openxmlformats.org/officeDocument/2006/relationships/image" Target="../media/image261.png"/><Relationship Id="rId3" Type="http://schemas.openxmlformats.org/officeDocument/2006/relationships/image" Target="../media/image251.png"/><Relationship Id="rId7" Type="http://schemas.openxmlformats.org/officeDocument/2006/relationships/image" Target="../media/image255.png"/><Relationship Id="rId12" Type="http://schemas.openxmlformats.org/officeDocument/2006/relationships/image" Target="../media/image26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54.png"/><Relationship Id="rId11" Type="http://schemas.openxmlformats.org/officeDocument/2006/relationships/image" Target="../media/image259.png"/><Relationship Id="rId5" Type="http://schemas.openxmlformats.org/officeDocument/2006/relationships/image" Target="../media/image253.png"/><Relationship Id="rId10" Type="http://schemas.openxmlformats.org/officeDocument/2006/relationships/image" Target="../media/image258.png"/><Relationship Id="rId4" Type="http://schemas.openxmlformats.org/officeDocument/2006/relationships/image" Target="../media/image252.png"/><Relationship Id="rId9" Type="http://schemas.openxmlformats.org/officeDocument/2006/relationships/image" Target="../media/image2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7.png"/><Relationship Id="rId3" Type="http://schemas.openxmlformats.org/officeDocument/2006/relationships/image" Target="../media/image262.png"/><Relationship Id="rId7" Type="http://schemas.openxmlformats.org/officeDocument/2006/relationships/image" Target="../media/image266.png"/><Relationship Id="rId12" Type="http://schemas.openxmlformats.org/officeDocument/2006/relationships/image" Target="../media/image2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65.png"/><Relationship Id="rId11" Type="http://schemas.openxmlformats.org/officeDocument/2006/relationships/image" Target="../media/image270.png"/><Relationship Id="rId5" Type="http://schemas.openxmlformats.org/officeDocument/2006/relationships/image" Target="../media/image264.png"/><Relationship Id="rId10" Type="http://schemas.openxmlformats.org/officeDocument/2006/relationships/image" Target="../media/image269.png"/><Relationship Id="rId4" Type="http://schemas.openxmlformats.org/officeDocument/2006/relationships/image" Target="../media/image263.png"/><Relationship Id="rId9" Type="http://schemas.openxmlformats.org/officeDocument/2006/relationships/image" Target="../media/image2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8.png"/><Relationship Id="rId13" Type="http://schemas.openxmlformats.org/officeDocument/2006/relationships/image" Target="../media/image283.png"/><Relationship Id="rId3" Type="http://schemas.openxmlformats.org/officeDocument/2006/relationships/image" Target="../media/image273.png"/><Relationship Id="rId7" Type="http://schemas.openxmlformats.org/officeDocument/2006/relationships/image" Target="../media/image277.png"/><Relationship Id="rId12" Type="http://schemas.openxmlformats.org/officeDocument/2006/relationships/image" Target="../media/image28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6.png"/><Relationship Id="rId11" Type="http://schemas.openxmlformats.org/officeDocument/2006/relationships/image" Target="../media/image281.png"/><Relationship Id="rId5" Type="http://schemas.openxmlformats.org/officeDocument/2006/relationships/image" Target="../media/image275.png"/><Relationship Id="rId15" Type="http://schemas.openxmlformats.org/officeDocument/2006/relationships/image" Target="../media/image285.png"/><Relationship Id="rId10" Type="http://schemas.openxmlformats.org/officeDocument/2006/relationships/image" Target="../media/image280.png"/><Relationship Id="rId4" Type="http://schemas.openxmlformats.org/officeDocument/2006/relationships/image" Target="../media/image274.png"/><Relationship Id="rId9" Type="http://schemas.openxmlformats.org/officeDocument/2006/relationships/image" Target="../media/image279.png"/><Relationship Id="rId14" Type="http://schemas.openxmlformats.org/officeDocument/2006/relationships/image" Target="../media/image284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1.png"/><Relationship Id="rId13" Type="http://schemas.openxmlformats.org/officeDocument/2006/relationships/image" Target="../media/image297.png"/><Relationship Id="rId3" Type="http://schemas.openxmlformats.org/officeDocument/2006/relationships/image" Target="../media/image286.png"/><Relationship Id="rId7" Type="http://schemas.openxmlformats.org/officeDocument/2006/relationships/image" Target="../media/image290.png"/><Relationship Id="rId12" Type="http://schemas.openxmlformats.org/officeDocument/2006/relationships/image" Target="../media/image29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9.png"/><Relationship Id="rId11" Type="http://schemas.openxmlformats.org/officeDocument/2006/relationships/image" Target="../media/image295.png"/><Relationship Id="rId5" Type="http://schemas.openxmlformats.org/officeDocument/2006/relationships/image" Target="../media/image288.png"/><Relationship Id="rId15" Type="http://schemas.openxmlformats.org/officeDocument/2006/relationships/image" Target="../media/image299.png"/><Relationship Id="rId10" Type="http://schemas.openxmlformats.org/officeDocument/2006/relationships/image" Target="../media/image294.png"/><Relationship Id="rId4" Type="http://schemas.openxmlformats.org/officeDocument/2006/relationships/image" Target="../media/image287.png"/><Relationship Id="rId9" Type="http://schemas.openxmlformats.org/officeDocument/2006/relationships/image" Target="../media/image293.png"/><Relationship Id="rId14" Type="http://schemas.openxmlformats.org/officeDocument/2006/relationships/image" Target="../media/image29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60.png"/><Relationship Id="rId4" Type="http://schemas.openxmlformats.org/officeDocument/2006/relationships/image" Target="../media/image85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1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146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6.vml"/><Relationship Id="rId6" Type="http://schemas.openxmlformats.org/officeDocument/2006/relationships/oleObject" Target="../embeddings/oleObject70.bin"/><Relationship Id="rId11" Type="http://schemas.openxmlformats.org/officeDocument/2006/relationships/image" Target="../media/image148.wmf"/><Relationship Id="rId5" Type="http://schemas.openxmlformats.org/officeDocument/2006/relationships/image" Target="../media/image145.wmf"/><Relationship Id="rId10" Type="http://schemas.openxmlformats.org/officeDocument/2006/relationships/oleObject" Target="../embeddings/oleObject72.bin"/><Relationship Id="rId4" Type="http://schemas.openxmlformats.org/officeDocument/2006/relationships/oleObject" Target="../embeddings/oleObject69.bin"/><Relationship Id="rId9" Type="http://schemas.openxmlformats.org/officeDocument/2006/relationships/image" Target="../media/image147.wm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wmf"/><Relationship Id="rId3" Type="http://schemas.openxmlformats.org/officeDocument/2006/relationships/notesSlide" Target="../notesSlides/notesSlide58.xml"/><Relationship Id="rId7" Type="http://schemas.openxmlformats.org/officeDocument/2006/relationships/oleObject" Target="../embeddings/oleObject74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149.wmf"/><Relationship Id="rId5" Type="http://schemas.openxmlformats.org/officeDocument/2006/relationships/oleObject" Target="../embeddings/oleObject73.bin"/><Relationship Id="rId10" Type="http://schemas.openxmlformats.org/officeDocument/2006/relationships/image" Target="../media/image150.wmf"/><Relationship Id="rId4" Type="http://schemas.openxmlformats.org/officeDocument/2006/relationships/image" Target="../media/image308.png"/><Relationship Id="rId9" Type="http://schemas.openxmlformats.org/officeDocument/2006/relationships/oleObject" Target="../embeddings/oleObject75.bin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8.bin"/><Relationship Id="rId3" Type="http://schemas.openxmlformats.org/officeDocument/2006/relationships/notesSlide" Target="../notesSlides/notesSlide59.xml"/><Relationship Id="rId7" Type="http://schemas.openxmlformats.org/officeDocument/2006/relationships/image" Target="../media/image152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8.vml"/><Relationship Id="rId6" Type="http://schemas.openxmlformats.org/officeDocument/2006/relationships/oleObject" Target="../embeddings/oleObject77.bin"/><Relationship Id="rId5" Type="http://schemas.openxmlformats.org/officeDocument/2006/relationships/image" Target="../media/image151.wmf"/><Relationship Id="rId4" Type="http://schemas.openxmlformats.org/officeDocument/2006/relationships/oleObject" Target="../embeddings/oleObject76.bin"/><Relationship Id="rId9" Type="http://schemas.openxmlformats.org/officeDocument/2006/relationships/image" Target="../media/image153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1.bin"/><Relationship Id="rId3" Type="http://schemas.openxmlformats.org/officeDocument/2006/relationships/notesSlide" Target="../notesSlides/notesSlide60.xml"/><Relationship Id="rId7" Type="http://schemas.openxmlformats.org/officeDocument/2006/relationships/image" Target="../media/image155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9.vml"/><Relationship Id="rId6" Type="http://schemas.openxmlformats.org/officeDocument/2006/relationships/oleObject" Target="../embeddings/oleObject80.bin"/><Relationship Id="rId11" Type="http://schemas.openxmlformats.org/officeDocument/2006/relationships/image" Target="../media/image157.wmf"/><Relationship Id="rId5" Type="http://schemas.openxmlformats.org/officeDocument/2006/relationships/image" Target="../media/image154.wmf"/><Relationship Id="rId10" Type="http://schemas.openxmlformats.org/officeDocument/2006/relationships/oleObject" Target="../embeddings/oleObject82.bin"/><Relationship Id="rId4" Type="http://schemas.openxmlformats.org/officeDocument/2006/relationships/oleObject" Target="../embeddings/oleObject79.bin"/><Relationship Id="rId9" Type="http://schemas.openxmlformats.org/officeDocument/2006/relationships/image" Target="../media/image156.wmf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5.bin"/><Relationship Id="rId13" Type="http://schemas.openxmlformats.org/officeDocument/2006/relationships/image" Target="../media/image162.wmf"/><Relationship Id="rId3" Type="http://schemas.openxmlformats.org/officeDocument/2006/relationships/notesSlide" Target="../notesSlides/notesSlide61.xml"/><Relationship Id="rId7" Type="http://schemas.openxmlformats.org/officeDocument/2006/relationships/image" Target="../media/image159.wmf"/><Relationship Id="rId12" Type="http://schemas.openxmlformats.org/officeDocument/2006/relationships/oleObject" Target="../embeddings/oleObject87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0.vml"/><Relationship Id="rId6" Type="http://schemas.openxmlformats.org/officeDocument/2006/relationships/oleObject" Target="../embeddings/oleObject84.bin"/><Relationship Id="rId11" Type="http://schemas.openxmlformats.org/officeDocument/2006/relationships/image" Target="../media/image161.wmf"/><Relationship Id="rId5" Type="http://schemas.openxmlformats.org/officeDocument/2006/relationships/image" Target="../media/image158.wmf"/><Relationship Id="rId10" Type="http://schemas.openxmlformats.org/officeDocument/2006/relationships/oleObject" Target="../embeddings/oleObject86.bin"/><Relationship Id="rId4" Type="http://schemas.openxmlformats.org/officeDocument/2006/relationships/oleObject" Target="../embeddings/oleObject83.bin"/><Relationship Id="rId9" Type="http://schemas.openxmlformats.org/officeDocument/2006/relationships/image" Target="../media/image160.wm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8.xml"/><Relationship Id="rId7" Type="http://schemas.openxmlformats.org/officeDocument/2006/relationships/image" Target="../media/image170.wmf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31.vml"/><Relationship Id="rId6" Type="http://schemas.openxmlformats.org/officeDocument/2006/relationships/oleObject" Target="../embeddings/oleObject89.bin"/><Relationship Id="rId5" Type="http://schemas.openxmlformats.org/officeDocument/2006/relationships/image" Target="../media/image169.wmf"/><Relationship Id="rId4" Type="http://schemas.openxmlformats.org/officeDocument/2006/relationships/oleObject" Target="../embeddings/oleObject88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hyperlink" Target="http://faculty.bjtu.edu.cn/9129/" TargetMode="External"/><Relationship Id="rId3" Type="http://schemas.openxmlformats.org/officeDocument/2006/relationships/hyperlink" Target="mailto:lpjing@bjtu.edu.cn" TargetMode="External"/><Relationship Id="rId7" Type="http://schemas.openxmlformats.org/officeDocument/2006/relationships/hyperlink" Target="mailto:jtsang@bjtu.edu.cn" TargetMode="External"/><Relationship Id="rId12" Type="http://schemas.openxmlformats.org/officeDocument/2006/relationships/hyperlink" Target="http://faculty.bjtu.edu.cn/9089/" TargetMode="External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faculty.bjtu.edu.cn/8793/" TargetMode="External"/><Relationship Id="rId11" Type="http://schemas.openxmlformats.org/officeDocument/2006/relationships/hyperlink" Target="mailto:lixl@bjtu.edu.cn" TargetMode="External"/><Relationship Id="rId5" Type="http://schemas.openxmlformats.org/officeDocument/2006/relationships/hyperlink" Target="mailto:hywan@bjtu.edu.cn" TargetMode="External"/><Relationship Id="rId10" Type="http://schemas.openxmlformats.org/officeDocument/2006/relationships/hyperlink" Target="http://faculty.bjtu.edu.cn/9167/" TargetMode="External"/><Relationship Id="rId4" Type="http://schemas.openxmlformats.org/officeDocument/2006/relationships/hyperlink" Target="http://faculty.bjtu.edu.cn/8249/" TargetMode="External"/><Relationship Id="rId9" Type="http://schemas.openxmlformats.org/officeDocument/2006/relationships/hyperlink" Target="mailto:wj@bjtu.edu.cn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16.wmf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3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8.wmf"/><Relationship Id="rId2" Type="http://schemas.openxmlformats.org/officeDocument/2006/relationships/slideLayout" Target="../slideLayouts/slideLayout3.xml"/><Relationship Id="rId16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15.wmf"/><Relationship Id="rId5" Type="http://schemas.openxmlformats.org/officeDocument/2006/relationships/image" Target="../media/image12.wmf"/><Relationship Id="rId15" Type="http://schemas.openxmlformats.org/officeDocument/2006/relationships/image" Target="../media/image17.wmf"/><Relationship Id="rId10" Type="http://schemas.openxmlformats.org/officeDocument/2006/relationships/oleObject" Target="../embeddings/oleObject4.bin"/><Relationship Id="rId4" Type="http://schemas.openxmlformats.org/officeDocument/2006/relationships/oleObject" Target="../embeddings/oleObject1.bin"/><Relationship Id="rId9" Type="http://schemas.openxmlformats.org/officeDocument/2006/relationships/image" Target="../media/image14.wmf"/><Relationship Id="rId14" Type="http://schemas.openxmlformats.org/officeDocument/2006/relationships/oleObject" Target="../embeddings/oleObject6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9.wmf"/><Relationship Id="rId4" Type="http://schemas.openxmlformats.org/officeDocument/2006/relationships/oleObject" Target="../embeddings/oleObject8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90057" y="1988404"/>
            <a:ext cx="807720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 线性模型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3600" y="3916977"/>
            <a:ext cx="80772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北京交通大学本科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</a:p>
        </p:txBody>
      </p:sp>
    </p:spTree>
    <p:extLst>
      <p:ext uri="{BB962C8B-B14F-4D97-AF65-F5344CB8AC3E}">
        <p14:creationId xmlns:p14="http://schemas.microsoft.com/office/powerpoint/2010/main" val="20153567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12DB82-4ABD-4988-97B0-EFE8DAB0D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回归：</a:t>
            </a:r>
            <a:r>
              <a:rPr lang="en-US" altLang="zh-CN" dirty="0"/>
              <a:t>output a scalar</a:t>
            </a:r>
            <a:endParaRPr lang="zh-CN" altLang="en-US" dirty="0"/>
          </a:p>
        </p:txBody>
      </p:sp>
      <p:sp>
        <p:nvSpPr>
          <p:cNvPr id="4" name="內容版面配置區 2">
            <a:extLst>
              <a:ext uri="{FF2B5EF4-FFF2-40B4-BE49-F238E27FC236}">
                <a16:creationId xmlns:a16="http://schemas.microsoft.com/office/drawing/2014/main" id="{EC193A51-22B6-4988-980C-C3E67B3EA83A}"/>
              </a:ext>
            </a:extLst>
          </p:cNvPr>
          <p:cNvSpPr txBox="1">
            <a:spLocks/>
          </p:cNvSpPr>
          <p:nvPr/>
        </p:nvSpPr>
        <p:spPr>
          <a:xfrm>
            <a:off x="862304" y="1108631"/>
            <a:ext cx="7886700" cy="4840646"/>
          </a:xfrm>
          <a:prstGeom prst="rect">
            <a:avLst/>
          </a:prstGeom>
        </p:spPr>
        <p:txBody>
          <a:bodyPr>
            <a:normAutofit/>
          </a:bodyPr>
          <a:lstStyle>
            <a:lvl1pPr marL="292100" indent="-292100" algn="l" rtl="0" eaLnBrk="0" fontAlgn="base" hangingPunct="0">
              <a:lnSpc>
                <a:spcPct val="95000"/>
              </a:lnSpc>
              <a:spcBef>
                <a:spcPct val="60000"/>
              </a:spcBef>
              <a:spcAft>
                <a:spcPct val="15000"/>
              </a:spcAft>
              <a:buClr>
                <a:srgbClr val="999999"/>
              </a:buClr>
              <a:buSzPct val="80000"/>
              <a:buFont typeface="Arial" pitchFamily="34" charset="0"/>
              <a:buChar char="►"/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9400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●"/>
              <a:defRPr sz="2000">
                <a:solidFill>
                  <a:schemeClr val="accent1"/>
                </a:solidFill>
                <a:latin typeface="+mn-lt"/>
              </a:defRPr>
            </a:lvl2pPr>
            <a:lvl3pPr marL="1023938" indent="-223838" algn="l" rt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○"/>
              <a:defRPr>
                <a:solidFill>
                  <a:schemeClr val="accent1"/>
                </a:solidFill>
                <a:latin typeface="+mn-lt"/>
              </a:defRPr>
            </a:lvl3pPr>
            <a:lvl4pPr marL="1371600" indent="-233363" algn="l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SzPct val="120000"/>
              <a:buFont typeface="Arial" pitchFamily="34" charset="0"/>
              <a:buChar char="+"/>
              <a:defRPr sz="1600">
                <a:solidFill>
                  <a:schemeClr val="accent1"/>
                </a:solidFill>
                <a:latin typeface="+mn-lt"/>
              </a:defRPr>
            </a:lvl4pPr>
            <a:lvl5pPr marL="1709738" indent="-223838" algn="l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5pPr>
            <a:lvl6pPr marL="2166938" indent="-223838" algn="l" rtl="0" fontAlgn="base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624138" indent="-223838" algn="l" rtl="0" fontAlgn="base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3081338" indent="-223838" algn="l" rtl="0" fontAlgn="base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538538" indent="-223838" algn="l" rtl="0" fontAlgn="base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altLang="zh-TW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Stock Market Forecast</a:t>
            </a:r>
          </a:p>
          <a:p>
            <a:pPr lvl="1">
              <a:buSzTx/>
            </a:pPr>
            <a:endParaRPr lang="en-US" altLang="zh-TW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SzTx/>
            </a:pPr>
            <a:endParaRPr lang="en-US" altLang="zh-TW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SzTx/>
            </a:pPr>
            <a:endParaRPr lang="en-US" altLang="zh-TW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Self-driving Car</a:t>
            </a:r>
          </a:p>
          <a:p>
            <a:pPr lvl="1">
              <a:buSzTx/>
            </a:pPr>
            <a:endParaRPr lang="en-US" altLang="zh-TW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SzTx/>
            </a:pPr>
            <a:endParaRPr lang="en-US" altLang="zh-TW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SzTx/>
            </a:pPr>
            <a:endParaRPr lang="en-US" altLang="zh-TW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TW" b="1" kern="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Recommendation</a:t>
            </a:r>
            <a:endParaRPr lang="zh-TW" altLang="en-US" b="1" kern="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3">
                <a:extLst>
                  <a:ext uri="{FF2B5EF4-FFF2-40B4-BE49-F238E27FC236}">
                    <a16:creationId xmlns:a16="http://schemas.microsoft.com/office/drawing/2014/main" id="{1CC143B2-C3FE-4DDF-8042-6841B9A59E38}"/>
                  </a:ext>
                </a:extLst>
              </p:cNvPr>
              <p:cNvSpPr txBox="1"/>
              <p:nvPr/>
            </p:nvSpPr>
            <p:spPr>
              <a:xfrm>
                <a:off x="3903406" y="1988129"/>
                <a:ext cx="3311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字方塊 3">
                <a:extLst>
                  <a:ext uri="{FF2B5EF4-FFF2-40B4-BE49-F238E27FC236}">
                    <a16:creationId xmlns:a16="http://schemas.microsoft.com/office/drawing/2014/main" id="{1CC143B2-C3FE-4DDF-8042-6841B9A59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3406" y="1988129"/>
                <a:ext cx="3311356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8FCCD603-A935-44AC-94D2-EEA9914C0F24}"/>
              </a:ext>
            </a:extLst>
          </p:cNvPr>
          <p:cNvSpPr/>
          <p:nvPr/>
        </p:nvSpPr>
        <p:spPr>
          <a:xfrm>
            <a:off x="7585244" y="1805785"/>
            <a:ext cx="331135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Dow Jones Industrial Average at tomorrow</a:t>
            </a:r>
            <a:endParaRPr lang="zh-TW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Picture 2" descr="「股票走勢」的圖片搜尋結果">
            <a:extLst>
              <a:ext uri="{FF2B5EF4-FFF2-40B4-BE49-F238E27FC236}">
                <a16:creationId xmlns:a16="http://schemas.microsoft.com/office/drawing/2014/main" id="{DA7B3B75-5E8B-46A0-BDC2-618F607198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699129"/>
            <a:ext cx="1710812" cy="1044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6">
                <a:extLst>
                  <a:ext uri="{FF2B5EF4-FFF2-40B4-BE49-F238E27FC236}">
                    <a16:creationId xmlns:a16="http://schemas.microsoft.com/office/drawing/2014/main" id="{C75FA86B-8469-4158-81E2-2BAB4AF20D4F}"/>
                  </a:ext>
                </a:extLst>
              </p:cNvPr>
              <p:cNvSpPr txBox="1"/>
              <p:nvPr/>
            </p:nvSpPr>
            <p:spPr>
              <a:xfrm>
                <a:off x="3962296" y="3825457"/>
                <a:ext cx="331135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   </m:t>
                          </m:r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8" name="文字方塊 6">
                <a:extLst>
                  <a:ext uri="{FF2B5EF4-FFF2-40B4-BE49-F238E27FC236}">
                    <a16:creationId xmlns:a16="http://schemas.microsoft.com/office/drawing/2014/main" id="{C75FA86B-8469-4158-81E2-2BAB4AF20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2296" y="3825457"/>
                <a:ext cx="331135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7">
                <a:extLst>
                  <a:ext uri="{FF2B5EF4-FFF2-40B4-BE49-F238E27FC236}">
                    <a16:creationId xmlns:a16="http://schemas.microsoft.com/office/drawing/2014/main" id="{2E5E7D8E-E4D3-4418-8BD9-B0C43C03620F}"/>
                  </a:ext>
                </a:extLst>
              </p:cNvPr>
              <p:cNvSpPr txBox="1"/>
              <p:nvPr/>
            </p:nvSpPr>
            <p:spPr>
              <a:xfrm>
                <a:off x="3657600" y="5318482"/>
                <a:ext cx="441101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zh-TW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文字方塊 7">
                <a:extLst>
                  <a:ext uri="{FF2B5EF4-FFF2-40B4-BE49-F238E27FC236}">
                    <a16:creationId xmlns:a16="http://schemas.microsoft.com/office/drawing/2014/main" id="{2E5E7D8E-E4D3-4418-8BD9-B0C43C0362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600" y="5318482"/>
                <a:ext cx="4411015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4" descr="「self driving cars sensors」的圖片搜尋結果">
            <a:extLst>
              <a:ext uri="{FF2B5EF4-FFF2-40B4-BE49-F238E27FC236}">
                <a16:creationId xmlns:a16="http://schemas.microsoft.com/office/drawing/2014/main" id="{DCF887CE-BD7A-4857-A654-0A98CEF03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1917" y="3489568"/>
            <a:ext cx="1517922" cy="11586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8BF41FE6-E8C6-4DCE-90E2-0AE6CB93DBAB}"/>
              </a:ext>
            </a:extLst>
          </p:cNvPr>
          <p:cNvSpPr/>
          <p:nvPr/>
        </p:nvSpPr>
        <p:spPr>
          <a:xfrm>
            <a:off x="7685617" y="3800432"/>
            <a:ext cx="313478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TW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方向盘角度</a:t>
            </a:r>
            <a:endParaRPr lang="zh-TW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字方塊 5">
            <a:extLst>
              <a:ext uri="{FF2B5EF4-FFF2-40B4-BE49-F238E27FC236}">
                <a16:creationId xmlns:a16="http://schemas.microsoft.com/office/drawing/2014/main" id="{87B85359-A195-4278-BCEC-F4F312D53F02}"/>
              </a:ext>
            </a:extLst>
          </p:cNvPr>
          <p:cNvSpPr txBox="1"/>
          <p:nvPr/>
        </p:nvSpPr>
        <p:spPr>
          <a:xfrm>
            <a:off x="4276767" y="5329536"/>
            <a:ext cx="143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使用者 </a:t>
            </a:r>
            <a:r>
              <a:rPr lang="en-US" altLang="zh-TW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TW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字方塊 11">
            <a:extLst>
              <a:ext uri="{FF2B5EF4-FFF2-40B4-BE49-F238E27FC236}">
                <a16:creationId xmlns:a16="http://schemas.microsoft.com/office/drawing/2014/main" id="{06A3DDCC-EC35-4BB5-8F89-30DDB2BC5FA9}"/>
              </a:ext>
            </a:extLst>
          </p:cNvPr>
          <p:cNvSpPr txBox="1"/>
          <p:nvPr/>
        </p:nvSpPr>
        <p:spPr>
          <a:xfrm>
            <a:off x="5896120" y="5323381"/>
            <a:ext cx="14305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TW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 </a:t>
            </a:r>
            <a:r>
              <a:rPr lang="en-US" altLang="zh-TW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TW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3AA0757-AEB9-467F-AC62-D09DA73504F5}"/>
              </a:ext>
            </a:extLst>
          </p:cNvPr>
          <p:cNvSpPr/>
          <p:nvPr/>
        </p:nvSpPr>
        <p:spPr>
          <a:xfrm>
            <a:off x="8297923" y="5303092"/>
            <a:ext cx="20652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TW" altLang="en-US" sz="24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购买可能性</a:t>
            </a:r>
            <a:endParaRPr lang="zh-TW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35804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9" grpId="0"/>
      <p:bldP spid="11" grpId="0"/>
      <p:bldP spid="12" grpId="0"/>
      <p:bldP spid="13" grpId="0"/>
      <p:bldP spid="1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163EFF-73DD-4961-AF7A-0E0F177A67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3.2 </a:t>
            </a:r>
            <a:r>
              <a:rPr lang="zh-CN" altLang="en-US" dirty="0"/>
              <a:t>线性回归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3">
                <a:extLst>
                  <a:ext uri="{FF2B5EF4-FFF2-40B4-BE49-F238E27FC236}">
                    <a16:creationId xmlns:a16="http://schemas.microsoft.com/office/drawing/2014/main" id="{EB6B2D4F-5B82-4C23-810A-06EEDBAB28A3}"/>
                  </a:ext>
                </a:extLst>
              </p:cNvPr>
              <p:cNvSpPr txBox="1"/>
              <p:nvPr/>
            </p:nvSpPr>
            <p:spPr>
              <a:xfrm>
                <a:off x="1752600" y="3534336"/>
                <a:ext cx="5117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              </m:t>
                          </m:r>
                          <m:r>
                            <a:rPr lang="zh-TW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    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      </m:t>
                          </m:r>
                          <m:r>
                            <a:rPr lang="zh-TW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  </m:t>
                          </m:r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3">
                <a:extLst>
                  <a:ext uri="{FF2B5EF4-FFF2-40B4-BE49-F238E27FC236}">
                    <a16:creationId xmlns:a16="http://schemas.microsoft.com/office/drawing/2014/main" id="{EB6B2D4F-5B82-4C23-810A-06EEDBAB28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534336"/>
                <a:ext cx="511794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字方塊 4">
            <a:extLst>
              <a:ext uri="{FF2B5EF4-FFF2-40B4-BE49-F238E27FC236}">
                <a16:creationId xmlns:a16="http://schemas.microsoft.com/office/drawing/2014/main" id="{6B4C7672-624E-4736-94F1-73D21D905323}"/>
              </a:ext>
            </a:extLst>
          </p:cNvPr>
          <p:cNvSpPr txBox="1"/>
          <p:nvPr/>
        </p:nvSpPr>
        <p:spPr>
          <a:xfrm>
            <a:off x="7800374" y="3512616"/>
            <a:ext cx="1769806" cy="52322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Sale price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5">
                <a:extLst>
                  <a:ext uri="{FF2B5EF4-FFF2-40B4-BE49-F238E27FC236}">
                    <a16:creationId xmlns:a16="http://schemas.microsoft.com/office/drawing/2014/main" id="{FD94FEFA-F737-4AD1-A945-30090AE14646}"/>
                  </a:ext>
                </a:extLst>
              </p:cNvPr>
              <p:cNvSpPr txBox="1"/>
              <p:nvPr/>
            </p:nvSpPr>
            <p:spPr>
              <a:xfrm>
                <a:off x="5897525" y="3771994"/>
                <a:ext cx="330219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TW" altLang="en-US" sz="3200" b="1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5">
                <a:extLst>
                  <a:ext uri="{FF2B5EF4-FFF2-40B4-BE49-F238E27FC236}">
                    <a16:creationId xmlns:a16="http://schemas.microsoft.com/office/drawing/2014/main" id="{FD94FEFA-F737-4AD1-A945-30090AE14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525" y="3771994"/>
                <a:ext cx="330219" cy="49244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FA8670E-7741-4116-9E86-12B517F0199F}"/>
                  </a:ext>
                </a:extLst>
              </p:cNvPr>
              <p:cNvSpPr txBox="1"/>
              <p:nvPr/>
            </p:nvSpPr>
            <p:spPr>
              <a:xfrm>
                <a:off x="9653007" y="3833550"/>
                <a:ext cx="32919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32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TW" altLang="en-US" sz="32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FFA8670E-7741-4116-9E86-12B517F019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53007" y="3833550"/>
                <a:ext cx="329193" cy="492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0" name="图片 19">
            <a:extLst>
              <a:ext uri="{FF2B5EF4-FFF2-40B4-BE49-F238E27FC236}">
                <a16:creationId xmlns:a16="http://schemas.microsoft.com/office/drawing/2014/main" id="{4F1645E3-DBBF-4ACE-9710-847F253FE22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2421" y="2382760"/>
            <a:ext cx="3417544" cy="27340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CB4BEA8-9406-4EDC-99AC-7D8B1BBDC255}"/>
                  </a:ext>
                </a:extLst>
              </p:cNvPr>
              <p:cNvSpPr txBox="1"/>
              <p:nvPr/>
            </p:nvSpPr>
            <p:spPr>
              <a:xfrm>
                <a:off x="2368220" y="5102637"/>
                <a:ext cx="3417544" cy="1145763"/>
              </a:xfrm>
              <a:prstGeom prst="rect">
                <a:avLst/>
              </a:prstGeom>
              <a:solidFill>
                <a:srgbClr val="CDC6D1"/>
              </a:solidFill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zh-CN" altLang="en-US" sz="20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面积：</a:t>
                </a:r>
                <a:r>
                  <a:rPr lang="en-US" altLang="zh-CN" sz="20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2104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𝐟𝐞𝐞𝐭</m:t>
                        </m:r>
                      </m:e>
                      <m:sup>
                        <m:r>
                          <a:rPr lang="en-US" altLang="zh-CN" sz="2000" b="1" i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endParaRPr lang="en-US" altLang="zh-CN" sz="2000" dirty="0">
                  <a:solidFill>
                    <a:prstClr val="black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buNone/>
                </a:pPr>
                <a:r>
                  <a:rPr lang="zh-CN" altLang="en-US" sz="20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房间数：</a:t>
                </a:r>
                <a:r>
                  <a:rPr lang="en-US" altLang="zh-CN" sz="20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  <a:r>
                  <a:rPr lang="zh-CN" altLang="en-US" sz="20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       层数：</a:t>
                </a:r>
                <a:r>
                  <a:rPr lang="en-US" altLang="zh-CN" sz="20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  <a:p>
                <a:pPr>
                  <a:buNone/>
                </a:pPr>
                <a:r>
                  <a:rPr lang="zh-CN" altLang="en-US" sz="20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房子年龄：</a:t>
                </a:r>
                <a:r>
                  <a:rPr lang="en-US" altLang="zh-CN" sz="2000" dirty="0">
                    <a:solidFill>
                      <a:prstClr val="black"/>
                    </a:solidFill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45</a:t>
                </a:r>
                <a:endParaRPr lang="zh-CN" altLang="en-US" sz="2000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CB4BEA8-9406-4EDC-99AC-7D8B1BBDC2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8220" y="5102637"/>
                <a:ext cx="3417544" cy="1145763"/>
              </a:xfrm>
              <a:prstGeom prst="rect">
                <a:avLst/>
              </a:prstGeom>
              <a:blipFill>
                <a:blip r:embed="rId8"/>
                <a:stretch>
                  <a:fillRect l="-1961" t="-2660" b="-111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5">
                <a:extLst>
                  <a:ext uri="{FF2B5EF4-FFF2-40B4-BE49-F238E27FC236}">
                    <a16:creationId xmlns:a16="http://schemas.microsoft.com/office/drawing/2014/main" id="{E14C4387-ED2D-4000-8AF6-987F4D19076F}"/>
                  </a:ext>
                </a:extLst>
              </p:cNvPr>
              <p:cNvSpPr txBox="1"/>
              <p:nvPr/>
            </p:nvSpPr>
            <p:spPr>
              <a:xfrm>
                <a:off x="4678325" y="5026437"/>
                <a:ext cx="43992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B05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5" name="文字方塊 5">
                <a:extLst>
                  <a:ext uri="{FF2B5EF4-FFF2-40B4-BE49-F238E27FC236}">
                    <a16:creationId xmlns:a16="http://schemas.microsoft.com/office/drawing/2014/main" id="{E14C4387-ED2D-4000-8AF6-987F4D1907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8325" y="5026437"/>
                <a:ext cx="439929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5">
                <a:extLst>
                  <a:ext uri="{FF2B5EF4-FFF2-40B4-BE49-F238E27FC236}">
                    <a16:creationId xmlns:a16="http://schemas.microsoft.com/office/drawing/2014/main" id="{3684C06F-7F53-457A-A5CE-D2B4DCC8E924}"/>
                  </a:ext>
                </a:extLst>
              </p:cNvPr>
              <p:cNvSpPr txBox="1"/>
              <p:nvPr/>
            </p:nvSpPr>
            <p:spPr>
              <a:xfrm>
                <a:off x="1858924" y="5357550"/>
                <a:ext cx="472052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6" name="文字方塊 5">
                <a:extLst>
                  <a:ext uri="{FF2B5EF4-FFF2-40B4-BE49-F238E27FC236}">
                    <a16:creationId xmlns:a16="http://schemas.microsoft.com/office/drawing/2014/main" id="{3684C06F-7F53-457A-A5CE-D2B4DCC8E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924" y="5357550"/>
                <a:ext cx="472052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5">
                <a:extLst>
                  <a:ext uri="{FF2B5EF4-FFF2-40B4-BE49-F238E27FC236}">
                    <a16:creationId xmlns:a16="http://schemas.microsoft.com/office/drawing/2014/main" id="{1A65B915-FCFD-4AC9-9062-072C8CC39568}"/>
                  </a:ext>
                </a:extLst>
              </p:cNvPr>
              <p:cNvSpPr txBox="1"/>
              <p:nvPr/>
            </p:nvSpPr>
            <p:spPr>
              <a:xfrm>
                <a:off x="5498364" y="5407436"/>
                <a:ext cx="450315" cy="4653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7" name="文字方塊 5">
                <a:extLst>
                  <a:ext uri="{FF2B5EF4-FFF2-40B4-BE49-F238E27FC236}">
                    <a16:creationId xmlns:a16="http://schemas.microsoft.com/office/drawing/2014/main" id="{1A65B915-FCFD-4AC9-9062-072C8CC39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98364" y="5407436"/>
                <a:ext cx="450315" cy="465384"/>
              </a:xfrm>
              <a:prstGeom prst="rect">
                <a:avLst/>
              </a:prstGeom>
              <a:blipFill>
                <a:blip r:embed="rId11"/>
                <a:stretch>
                  <a:fillRect b="-1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5">
                <a:extLst>
                  <a:ext uri="{FF2B5EF4-FFF2-40B4-BE49-F238E27FC236}">
                    <a16:creationId xmlns:a16="http://schemas.microsoft.com/office/drawing/2014/main" id="{05989B91-AA11-456B-891F-2533462F6D33}"/>
                  </a:ext>
                </a:extLst>
              </p:cNvPr>
              <p:cNvSpPr txBox="1"/>
              <p:nvPr/>
            </p:nvSpPr>
            <p:spPr>
              <a:xfrm>
                <a:off x="1858925" y="5738550"/>
                <a:ext cx="477823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8" name="文字方塊 5">
                <a:extLst>
                  <a:ext uri="{FF2B5EF4-FFF2-40B4-BE49-F238E27FC236}">
                    <a16:creationId xmlns:a16="http://schemas.microsoft.com/office/drawing/2014/main" id="{05989B91-AA11-456B-891F-2533462F6D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8925" y="5738550"/>
                <a:ext cx="477823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内容占位符 4">
            <a:extLst>
              <a:ext uri="{FF2B5EF4-FFF2-40B4-BE49-F238E27FC236}">
                <a16:creationId xmlns:a16="http://schemas.microsoft.com/office/drawing/2014/main" id="{F84955E1-6541-4C84-BE0A-54F425845625}"/>
              </a:ext>
            </a:extLst>
          </p:cNvPr>
          <p:cNvSpPr txBox="1">
            <a:spLocks/>
          </p:cNvSpPr>
          <p:nvPr/>
        </p:nvSpPr>
        <p:spPr>
          <a:xfrm>
            <a:off x="879642" y="975522"/>
            <a:ext cx="8616950" cy="129540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举例：预测房子的出售价格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线性回归（</a:t>
            </a:r>
            <a:r>
              <a:rPr lang="en-US" altLang="zh-CN" dirty="0">
                <a:solidFill>
                  <a:sysClr val="windowText" lastClr="000000"/>
                </a:solidFill>
              </a:rPr>
              <a:t>linear regression</a:t>
            </a:r>
            <a:r>
              <a:rPr lang="zh-CN" altLang="en-US" dirty="0">
                <a:solidFill>
                  <a:sysClr val="windowText" lastClr="000000"/>
                </a:solidFill>
              </a:rPr>
              <a:t>）目的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学得一个线性模型以尽可能准确地预测实值输出标记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sz="2000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9670F52E-2CD9-4F0E-A9FD-808E239E773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08342"/>
              </p:ext>
            </p:extLst>
          </p:nvPr>
        </p:nvGraphicFramePr>
        <p:xfrm>
          <a:off x="7391400" y="5192463"/>
          <a:ext cx="3263273" cy="4616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163" name="Formula" r:id="rId13" imgW="1243440" imgH="176760" progId="Equation.Ribbit">
                  <p:embed/>
                </p:oleObj>
              </mc:Choice>
              <mc:Fallback>
                <p:oleObj name="Formula" r:id="rId13" imgW="1243440" imgH="176760" progId="Equation.Ribbit">
                  <p:embed/>
                  <p:pic>
                    <p:nvPicPr>
                      <p:cNvPr id="20" name="对象 1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5192463"/>
                        <a:ext cx="3263273" cy="46166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文字方塊 25">
            <a:extLst>
              <a:ext uri="{FF2B5EF4-FFF2-40B4-BE49-F238E27FC236}">
                <a16:creationId xmlns:a16="http://schemas.microsoft.com/office/drawing/2014/main" id="{9EF78A06-CACE-4107-AC8D-7F82747280C3}"/>
              </a:ext>
            </a:extLst>
          </p:cNvPr>
          <p:cNvSpPr txBox="1"/>
          <p:nvPr/>
        </p:nvSpPr>
        <p:spPr>
          <a:xfrm>
            <a:off x="8315181" y="5751483"/>
            <a:ext cx="1202751" cy="461665"/>
          </a:xfrm>
          <a:prstGeom prst="rect">
            <a:avLst/>
          </a:prstGeom>
          <a:gradFill rotWithShape="1">
            <a:gsLst>
              <a:gs pos="0">
                <a:srgbClr val="4472C4">
                  <a:lumMod val="110000"/>
                  <a:satMod val="105000"/>
                  <a:tint val="67000"/>
                </a:srgbClr>
              </a:gs>
              <a:gs pos="50000">
                <a:srgbClr val="4472C4">
                  <a:lumMod val="105000"/>
                  <a:satMod val="103000"/>
                  <a:tint val="73000"/>
                </a:srgbClr>
              </a:gs>
              <a:gs pos="100000">
                <a:srgbClr val="4472C4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4472C4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feature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8023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8" grpId="0"/>
      <p:bldP spid="9" grpId="0"/>
      <p:bldP spid="25" grpId="0"/>
      <p:bldP spid="26" grpId="0"/>
      <p:bldP spid="27" grpId="0"/>
      <p:bldP spid="28" grpId="0"/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00DCB7-2289-4703-A1D9-876E8621C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  <a:r>
              <a:rPr lang="en-US" altLang="zh-CN" dirty="0"/>
              <a:t>-Step1: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endParaRPr lang="zh-CN" altLang="en-US" dirty="0"/>
          </a:p>
        </p:txBody>
      </p:sp>
      <p:sp>
        <p:nvSpPr>
          <p:cNvPr id="26" name="圓柱 5">
            <a:extLst>
              <a:ext uri="{FF2B5EF4-FFF2-40B4-BE49-F238E27FC236}">
                <a16:creationId xmlns:a16="http://schemas.microsoft.com/office/drawing/2014/main" id="{A37654C4-8870-4254-AA15-820294145682}"/>
              </a:ext>
            </a:extLst>
          </p:cNvPr>
          <p:cNvSpPr/>
          <p:nvPr/>
        </p:nvSpPr>
        <p:spPr>
          <a:xfrm>
            <a:off x="1979555" y="1844893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27" name="Object 12">
            <a:extLst>
              <a:ext uri="{FF2B5EF4-FFF2-40B4-BE49-F238E27FC236}">
                <a16:creationId xmlns:a16="http://schemas.microsoft.com/office/drawing/2014/main" id="{84516D34-4A6F-4390-86CD-41E2F75517B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2380424"/>
              </p:ext>
            </p:extLst>
          </p:nvPr>
        </p:nvGraphicFramePr>
        <p:xfrm>
          <a:off x="3735591" y="2473918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147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27" name="Object 12">
                        <a:extLst>
                          <a:ext uri="{FF2B5EF4-FFF2-40B4-BE49-F238E27FC236}">
                            <a16:creationId xmlns:a16="http://schemas.microsoft.com/office/drawing/2014/main" id="{84516D34-4A6F-4390-86CD-41E2F75517B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5591" y="2473918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字方塊 5">
            <a:extLst>
              <a:ext uri="{FF2B5EF4-FFF2-40B4-BE49-F238E27FC236}">
                <a16:creationId xmlns:a16="http://schemas.microsoft.com/office/drawing/2014/main" id="{4F80E0E5-783C-47CF-8D74-4C6BB5EB19E1}"/>
              </a:ext>
            </a:extLst>
          </p:cNvPr>
          <p:cNvSpPr txBox="1"/>
          <p:nvPr/>
        </p:nvSpPr>
        <p:spPr>
          <a:xfrm>
            <a:off x="3735592" y="1937865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文字方塊 11">
            <a:extLst>
              <a:ext uri="{FF2B5EF4-FFF2-40B4-BE49-F238E27FC236}">
                <a16:creationId xmlns:a16="http://schemas.microsoft.com/office/drawing/2014/main" id="{3827A08F-A96E-4B2B-A804-BD0AF820413D}"/>
              </a:ext>
            </a:extLst>
          </p:cNvPr>
          <p:cNvSpPr txBox="1"/>
          <p:nvPr/>
        </p:nvSpPr>
        <p:spPr>
          <a:xfrm>
            <a:off x="1617655" y="5526609"/>
            <a:ext cx="2368637" cy="52322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Linear model:</a:t>
            </a:r>
            <a:endParaRPr lang="zh-TW" altLang="en-US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14">
                <a:extLst>
                  <a:ext uri="{FF2B5EF4-FFF2-40B4-BE49-F238E27FC236}">
                    <a16:creationId xmlns:a16="http://schemas.microsoft.com/office/drawing/2014/main" id="{CB26135A-B12A-472E-A99E-2663B419DBD7}"/>
                  </a:ext>
                </a:extLst>
              </p:cNvPr>
              <p:cNvSpPr txBox="1"/>
              <p:nvPr/>
            </p:nvSpPr>
            <p:spPr>
              <a:xfrm>
                <a:off x="7332315" y="1781451"/>
                <a:ext cx="38690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</a:t>
                </a:r>
                <a:r>
                  <a:rPr lang="en-US" altLang="zh-TW" sz="240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y = 100.0 + 6.0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CN" sz="240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14">
                <a:extLst>
                  <a:ext uri="{FF2B5EF4-FFF2-40B4-BE49-F238E27FC236}">
                    <a16:creationId xmlns:a16="http://schemas.microsoft.com/office/drawing/2014/main" id="{CB26135A-B12A-472E-A99E-2663B419D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315" y="1781451"/>
                <a:ext cx="3869085" cy="461665"/>
              </a:xfrm>
              <a:prstGeom prst="rect">
                <a:avLst/>
              </a:prstGeom>
              <a:blipFill>
                <a:blip r:embed="rId6"/>
                <a:stretch>
                  <a:fillRect l="-2520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15">
                <a:extLst>
                  <a:ext uri="{FF2B5EF4-FFF2-40B4-BE49-F238E27FC236}">
                    <a16:creationId xmlns:a16="http://schemas.microsoft.com/office/drawing/2014/main" id="{014929A1-2EAB-4997-AB5C-9815E26D4C7C}"/>
                  </a:ext>
                </a:extLst>
              </p:cNvPr>
              <p:cNvSpPr txBox="1"/>
              <p:nvPr/>
            </p:nvSpPr>
            <p:spPr>
              <a:xfrm>
                <a:off x="7333246" y="2243726"/>
                <a:ext cx="3626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</a:t>
                </a:r>
                <a:r>
                  <a:rPr lang="en-US" altLang="zh-TW" sz="240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2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y = 90.8 + 7.2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TW" sz="240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5" name="文字方塊 15">
                <a:extLst>
                  <a:ext uri="{FF2B5EF4-FFF2-40B4-BE49-F238E27FC236}">
                    <a16:creationId xmlns:a16="http://schemas.microsoft.com/office/drawing/2014/main" id="{014929A1-2EAB-4997-AB5C-9815E26D4C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3246" y="2243726"/>
                <a:ext cx="3626648" cy="461665"/>
              </a:xfrm>
              <a:prstGeom prst="rect">
                <a:avLst/>
              </a:prstGeom>
              <a:blipFill>
                <a:blip r:embed="rId7"/>
                <a:stretch>
                  <a:fillRect l="-268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16">
                <a:extLst>
                  <a:ext uri="{FF2B5EF4-FFF2-40B4-BE49-F238E27FC236}">
                    <a16:creationId xmlns:a16="http://schemas.microsoft.com/office/drawing/2014/main" id="{3FFF5117-63B3-4B08-9689-7C8296C57393}"/>
                  </a:ext>
                </a:extLst>
              </p:cNvPr>
              <p:cNvSpPr txBox="1"/>
              <p:nvPr/>
            </p:nvSpPr>
            <p:spPr>
              <a:xfrm>
                <a:off x="7347062" y="2694327"/>
                <a:ext cx="362664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</a:t>
                </a:r>
                <a:r>
                  <a:rPr lang="en-US" altLang="zh-TW" sz="240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3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y = - 0.8 - 1.2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TW" sz="2400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16">
                <a:extLst>
                  <a:ext uri="{FF2B5EF4-FFF2-40B4-BE49-F238E27FC236}">
                    <a16:creationId xmlns:a16="http://schemas.microsoft.com/office/drawing/2014/main" id="{3FFF5117-63B3-4B08-9689-7C8296C57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47062" y="2694327"/>
                <a:ext cx="3626648" cy="461665"/>
              </a:xfrm>
              <a:prstGeom prst="rect">
                <a:avLst/>
              </a:prstGeom>
              <a:blipFill>
                <a:blip r:embed="rId8"/>
                <a:stretch>
                  <a:fillRect l="-2521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17">
            <a:extLst>
              <a:ext uri="{FF2B5EF4-FFF2-40B4-BE49-F238E27FC236}">
                <a16:creationId xmlns:a16="http://schemas.microsoft.com/office/drawing/2014/main" id="{EE48AB63-957A-4698-A277-E4A055557330}"/>
              </a:ext>
            </a:extLst>
          </p:cNvPr>
          <p:cNvSpPr txBox="1"/>
          <p:nvPr/>
        </p:nvSpPr>
        <p:spPr>
          <a:xfrm>
            <a:off x="8618318" y="3150513"/>
            <a:ext cx="236920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 </a:t>
            </a: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无穷多个</a:t>
            </a:r>
            <a:endParaRPr lang="zh-TW" altLang="en-US" sz="2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18">
                <a:extLst>
                  <a:ext uri="{FF2B5EF4-FFF2-40B4-BE49-F238E27FC236}">
                    <a16:creationId xmlns:a16="http://schemas.microsoft.com/office/drawing/2014/main" id="{2207A6B9-08E5-4A41-8358-B8656AE363F9}"/>
                  </a:ext>
                </a:extLst>
              </p:cNvPr>
              <p:cNvSpPr txBox="1"/>
              <p:nvPr/>
            </p:nvSpPr>
            <p:spPr>
              <a:xfrm>
                <a:off x="4761436" y="5311993"/>
                <a:ext cx="2669129" cy="10433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 </m:t>
                      </m:r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文字方塊 18">
                <a:extLst>
                  <a:ext uri="{FF2B5EF4-FFF2-40B4-BE49-F238E27FC236}">
                    <a16:creationId xmlns:a16="http://schemas.microsoft.com/office/drawing/2014/main" id="{2207A6B9-08E5-4A41-8358-B8656AE363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1436" y="5311993"/>
                <a:ext cx="2669129" cy="104336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文字方塊 20">
            <a:extLst>
              <a:ext uri="{FF2B5EF4-FFF2-40B4-BE49-F238E27FC236}">
                <a16:creationId xmlns:a16="http://schemas.microsoft.com/office/drawing/2014/main" id="{77679F6B-B2F8-4B05-81BB-E62C39DD86B7}"/>
              </a:ext>
            </a:extLst>
          </p:cNvPr>
          <p:cNvSpPr txBox="1"/>
          <p:nvPr/>
        </p:nvSpPr>
        <p:spPr>
          <a:xfrm>
            <a:off x="7351617" y="945178"/>
            <a:ext cx="34553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 and b are parameters (can be any value)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24">
                <a:extLst>
                  <a:ext uri="{FF2B5EF4-FFF2-40B4-BE49-F238E27FC236}">
                    <a16:creationId xmlns:a16="http://schemas.microsoft.com/office/drawing/2014/main" id="{675FF536-18A8-4215-93C6-61F772E10490}"/>
                  </a:ext>
                </a:extLst>
              </p:cNvPr>
              <p:cNvSpPr txBox="1"/>
              <p:nvPr/>
            </p:nvSpPr>
            <p:spPr>
              <a:xfrm>
                <a:off x="8460220" y="5029200"/>
                <a:ext cx="2512580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权重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, b: </a:t>
                </a:r>
                <a:r>
                  <a:rPr lang="zh-CN" altLang="en-US" sz="2400" dirty="0">
                    <a:solidFill>
                      <a:prstClr val="black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偏移</a:t>
                </a:r>
                <a:endParaRPr lang="zh-TW" altLang="en-US" sz="24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3" name="文字方塊 24">
                <a:extLst>
                  <a:ext uri="{FF2B5EF4-FFF2-40B4-BE49-F238E27FC236}">
                    <a16:creationId xmlns:a16="http://schemas.microsoft.com/office/drawing/2014/main" id="{675FF536-18A8-4215-93C6-61F772E104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60220" y="5029200"/>
                <a:ext cx="2512580" cy="369332"/>
              </a:xfrm>
              <a:prstGeom prst="rect">
                <a:avLst/>
              </a:prstGeom>
              <a:blipFill>
                <a:blip r:embed="rId10"/>
                <a:stretch>
                  <a:fillRect l="-3155" t="-24590" b="-475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21">
                <a:extLst>
                  <a:ext uri="{FF2B5EF4-FFF2-40B4-BE49-F238E27FC236}">
                    <a16:creationId xmlns:a16="http://schemas.microsoft.com/office/drawing/2014/main" id="{21C5F955-FC62-448B-9473-1D634D0C2EE7}"/>
                  </a:ext>
                </a:extLst>
              </p:cNvPr>
              <p:cNvSpPr txBox="1"/>
              <p:nvPr/>
            </p:nvSpPr>
            <p:spPr>
              <a:xfrm>
                <a:off x="1698038" y="1305004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CN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</a:t>
                </a:r>
                <a:endParaRPr lang="zh-TW" altLang="en-US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4" name="文字方塊 21">
                <a:extLst>
                  <a:ext uri="{FF2B5EF4-FFF2-40B4-BE49-F238E27FC236}">
                    <a16:creationId xmlns:a16="http://schemas.microsoft.com/office/drawing/2014/main" id="{21C5F955-FC62-448B-9473-1D634D0C2E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98038" y="1305004"/>
                <a:ext cx="2242292" cy="523220"/>
              </a:xfrm>
              <a:prstGeom prst="rect">
                <a:avLst/>
              </a:prstGeom>
              <a:blipFill>
                <a:blip r:embed="rId11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直線接點 12">
            <a:extLst>
              <a:ext uri="{FF2B5EF4-FFF2-40B4-BE49-F238E27FC236}">
                <a16:creationId xmlns:a16="http://schemas.microsoft.com/office/drawing/2014/main" id="{7B10F1EF-71C7-4D34-9F6F-6C64F08EA3C0}"/>
              </a:ext>
            </a:extLst>
          </p:cNvPr>
          <p:cNvCxnSpPr/>
          <p:nvPr/>
        </p:nvCxnSpPr>
        <p:spPr>
          <a:xfrm>
            <a:off x="1295400" y="1937866"/>
            <a:ext cx="0" cy="3186397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7" name="直線接點 26">
            <a:extLst>
              <a:ext uri="{FF2B5EF4-FFF2-40B4-BE49-F238E27FC236}">
                <a16:creationId xmlns:a16="http://schemas.microsoft.com/office/drawing/2014/main" id="{B5F515B3-0A06-41CE-875D-162A1FF4C4BA}"/>
              </a:ext>
            </a:extLst>
          </p:cNvPr>
          <p:cNvCxnSpPr/>
          <p:nvPr/>
        </p:nvCxnSpPr>
        <p:spPr>
          <a:xfrm flipH="1">
            <a:off x="1295400" y="1697419"/>
            <a:ext cx="402638" cy="240446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</p:cxnSp>
      <p:cxnSp>
        <p:nvCxnSpPr>
          <p:cNvPr id="48" name="直線接點 28">
            <a:extLst>
              <a:ext uri="{FF2B5EF4-FFF2-40B4-BE49-F238E27FC236}">
                <a16:creationId xmlns:a16="http://schemas.microsoft.com/office/drawing/2014/main" id="{BC12CDB1-EB91-4DAC-BD69-D906F5158594}"/>
              </a:ext>
            </a:extLst>
          </p:cNvPr>
          <p:cNvCxnSpPr/>
          <p:nvPr/>
        </p:nvCxnSpPr>
        <p:spPr>
          <a:xfrm>
            <a:off x="1295400" y="5089727"/>
            <a:ext cx="402638" cy="436883"/>
          </a:xfrm>
          <a:prstGeom prst="line">
            <a:avLst/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C68582FC-080E-4771-AE90-BF245C238202}"/>
              </a:ext>
            </a:extLst>
          </p:cNvPr>
          <p:cNvGrpSpPr/>
          <p:nvPr/>
        </p:nvGrpSpPr>
        <p:grpSpPr>
          <a:xfrm>
            <a:off x="3275304" y="3238937"/>
            <a:ext cx="5623581" cy="1813002"/>
            <a:chOff x="1751303" y="3238937"/>
            <a:chExt cx="5623581" cy="1813002"/>
          </a:xfrm>
        </p:grpSpPr>
        <p:grpSp>
          <p:nvGrpSpPr>
            <p:cNvPr id="29" name="群組 9">
              <a:extLst>
                <a:ext uri="{FF2B5EF4-FFF2-40B4-BE49-F238E27FC236}">
                  <a16:creationId xmlns:a16="http://schemas.microsoft.com/office/drawing/2014/main" id="{0E76CB23-B69A-4E33-A62E-A181952C70A2}"/>
                </a:ext>
              </a:extLst>
            </p:cNvPr>
            <p:cNvGrpSpPr/>
            <p:nvPr/>
          </p:nvGrpSpPr>
          <p:grpSpPr>
            <a:xfrm>
              <a:off x="1751303" y="3896380"/>
              <a:ext cx="5279638" cy="523220"/>
              <a:chOff x="827126" y="4251061"/>
              <a:chExt cx="5279638" cy="5232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0" name="文字方塊 6">
                    <a:extLst>
                      <a:ext uri="{FF2B5EF4-FFF2-40B4-BE49-F238E27FC236}">
                        <a16:creationId xmlns:a16="http://schemas.microsoft.com/office/drawing/2014/main" id="{ECCF9CC3-BAE5-42B5-A1B8-90AB71973B89}"/>
                      </a:ext>
                    </a:extLst>
                  </p:cNvPr>
                  <p:cNvSpPr txBox="1"/>
                  <p:nvPr/>
                </p:nvSpPr>
                <p:spPr>
                  <a:xfrm>
                    <a:off x="827126" y="4372124"/>
                    <a:ext cx="312861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fontAlgn="auto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1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18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18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</m:t>
                              </m:r>
                              <m:r>
                                <a:rPr lang="zh-TW" altLang="en-US" sz="18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</m:t>
                              </m:r>
                              <m:r>
                                <a:rPr lang="en-US" altLang="zh-TW" sz="18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                                 </m:t>
                              </m:r>
                            </m:e>
                          </m:d>
                          <m:r>
                            <a:rPr lang="en-US" altLang="zh-TW" sz="18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</m:oMath>
                      </m:oMathPara>
                    </a14:m>
                    <a:endParaRPr lang="zh-TW" altLang="en-US" sz="1800" kern="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30" name="文字方塊 6">
                    <a:extLst>
                      <a:ext uri="{FF2B5EF4-FFF2-40B4-BE49-F238E27FC236}">
                        <a16:creationId xmlns:a16="http://schemas.microsoft.com/office/drawing/2014/main" id="{ECCF9CC3-BAE5-42B5-A1B8-90AB71973B8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27126" y="4372124"/>
                    <a:ext cx="3128612" cy="276999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l="-2140" t="-2222" r="-195" b="-35556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31" name="文字方塊 7">
                <a:extLst>
                  <a:ext uri="{FF2B5EF4-FFF2-40B4-BE49-F238E27FC236}">
                    <a16:creationId xmlns:a16="http://schemas.microsoft.com/office/drawing/2014/main" id="{BC8C5FC9-56AB-423F-9008-907ABC7F1F53}"/>
                  </a:ext>
                </a:extLst>
              </p:cNvPr>
              <p:cNvSpPr txBox="1"/>
              <p:nvPr/>
            </p:nvSpPr>
            <p:spPr>
              <a:xfrm>
                <a:off x="4336958" y="4251061"/>
                <a:ext cx="1769806" cy="523220"/>
              </a:xfrm>
              <a:prstGeom prst="rect">
                <a:avLst/>
              </a:prstGeom>
              <a:gradFill rotWithShape="1">
                <a:gsLst>
                  <a:gs pos="0">
                    <a:srgbClr val="4472C4">
                      <a:lumMod val="110000"/>
                      <a:satMod val="105000"/>
                      <a:tint val="67000"/>
                    </a:srgbClr>
                  </a:gs>
                  <a:gs pos="50000">
                    <a:srgbClr val="4472C4">
                      <a:lumMod val="105000"/>
                      <a:satMod val="103000"/>
                      <a:tint val="73000"/>
                    </a:srgbClr>
                  </a:gs>
                  <a:gs pos="100000">
                    <a:srgbClr val="4472C4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4472C4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Sale price</a:t>
                </a:r>
                <a:endParaRPr lang="zh-TW" altLang="en-US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字方塊 22">
                  <a:extLst>
                    <a:ext uri="{FF2B5EF4-FFF2-40B4-BE49-F238E27FC236}">
                      <a16:creationId xmlns:a16="http://schemas.microsoft.com/office/drawing/2014/main" id="{45361641-4BAA-4C63-820F-EE9E81D58106}"/>
                    </a:ext>
                  </a:extLst>
                </p:cNvPr>
                <p:cNvSpPr txBox="1"/>
                <p:nvPr/>
              </p:nvSpPr>
              <p:spPr>
                <a:xfrm>
                  <a:off x="4136189" y="3912513"/>
                  <a:ext cx="283411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oMath>
                    </m:oMathPara>
                  </a14:m>
                  <a:endParaRPr lang="zh-TW" altLang="en-US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1" name="文字方塊 22">
                  <a:extLst>
                    <a:ext uri="{FF2B5EF4-FFF2-40B4-BE49-F238E27FC236}">
                      <a16:creationId xmlns:a16="http://schemas.microsoft.com/office/drawing/2014/main" id="{45361641-4BAA-4C63-820F-EE9E81D581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36189" y="3912513"/>
                  <a:ext cx="283411" cy="430887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文字方塊 23">
                  <a:extLst>
                    <a:ext uri="{FF2B5EF4-FFF2-40B4-BE49-F238E27FC236}">
                      <a16:creationId xmlns:a16="http://schemas.microsoft.com/office/drawing/2014/main" id="{7F794278-2A34-43EF-8789-48162DA8C887}"/>
                    </a:ext>
                  </a:extLst>
                </p:cNvPr>
                <p:cNvSpPr txBox="1"/>
                <p:nvPr/>
              </p:nvSpPr>
              <p:spPr>
                <a:xfrm>
                  <a:off x="7086600" y="3962400"/>
                  <a:ext cx="2882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oMath>
                    </m:oMathPara>
                  </a14:m>
                  <a:endParaRPr lang="zh-TW" altLang="en-US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2" name="文字方塊 23">
                  <a:extLst>
                    <a:ext uri="{FF2B5EF4-FFF2-40B4-BE49-F238E27FC236}">
                      <a16:creationId xmlns:a16="http://schemas.microsoft.com/office/drawing/2014/main" id="{7F794278-2A34-43EF-8789-48162DA8C88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86600" y="3962400"/>
                  <a:ext cx="288284" cy="430887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06A578F9-13EA-436A-9BC9-88255991F79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2522822" y="3238937"/>
              <a:ext cx="1605802" cy="1813002"/>
            </a:xfrm>
            <a:prstGeom prst="rect">
              <a:avLst/>
            </a:prstGeom>
          </p:spPr>
        </p:pic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24">
                <a:extLst>
                  <a:ext uri="{FF2B5EF4-FFF2-40B4-BE49-F238E27FC236}">
                    <a16:creationId xmlns:a16="http://schemas.microsoft.com/office/drawing/2014/main" id="{13736CAF-577B-4E8C-AEC4-2CF6B728101E}"/>
                  </a:ext>
                </a:extLst>
              </p:cNvPr>
              <p:cNvSpPr txBox="1"/>
              <p:nvPr/>
            </p:nvSpPr>
            <p:spPr>
              <a:xfrm>
                <a:off x="8458200" y="5562601"/>
                <a:ext cx="2512580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14:m>
                  <m:oMath xmlns:m="http://schemas.openxmlformats.org/officeDocument/2006/math">
                    <m:r>
                      <a:rPr lang="zh-CN" altLang="en-US" sz="2000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一元</m:t>
                    </m:r>
                  </m:oMath>
                </a14:m>
                <a:r>
                  <a:rPr lang="zh-CN" altLang="en-US" sz="20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线性回归</a:t>
                </a:r>
                <a:endParaRPr lang="en-US" altLang="zh-CN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l"/>
                  <a:defRPr/>
                </a:pPr>
                <a:r>
                  <a:rPr lang="zh-CN" altLang="en-US" sz="2000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多元线性回归</a:t>
                </a:r>
                <a:endParaRPr lang="zh-TW" altLang="en-US" sz="2000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文字方塊 24">
                <a:extLst>
                  <a:ext uri="{FF2B5EF4-FFF2-40B4-BE49-F238E27FC236}">
                    <a16:creationId xmlns:a16="http://schemas.microsoft.com/office/drawing/2014/main" id="{13736CAF-577B-4E8C-AEC4-2CF6B72810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8200" y="5562601"/>
                <a:ext cx="2512580" cy="615553"/>
              </a:xfrm>
              <a:prstGeom prst="rect">
                <a:avLst/>
              </a:prstGeom>
              <a:blipFill>
                <a:blip r:embed="rId17"/>
                <a:stretch>
                  <a:fillRect l="-5825" t="-13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452160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8" grpId="0" animBg="1"/>
      <p:bldP spid="33" grpId="0" animBg="1"/>
      <p:bldP spid="34" grpId="0"/>
      <p:bldP spid="35" grpId="0"/>
      <p:bldP spid="36" grpId="0"/>
      <p:bldP spid="37" grpId="0"/>
      <p:bldP spid="38" grpId="0"/>
      <p:bldP spid="40" grpId="0"/>
      <p:bldP spid="43" grpId="0"/>
      <p:bldP spid="44" grpId="0"/>
      <p:bldP spid="4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83AE18-B5EE-4415-9A24-9167266E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Step2:</a:t>
            </a:r>
            <a:r>
              <a:rPr lang="zh-CN" altLang="en-US" dirty="0"/>
              <a:t> </a:t>
            </a:r>
            <a:r>
              <a:rPr lang="en-US" altLang="zh-CN" dirty="0"/>
              <a:t>Goodness of Function</a:t>
            </a:r>
            <a:endParaRPr lang="zh-CN" altLang="en-US" dirty="0"/>
          </a:p>
        </p:txBody>
      </p:sp>
      <p:sp>
        <p:nvSpPr>
          <p:cNvPr id="4" name="圓柱 5">
            <a:extLst>
              <a:ext uri="{FF2B5EF4-FFF2-40B4-BE49-F238E27FC236}">
                <a16:creationId xmlns:a16="http://schemas.microsoft.com/office/drawing/2014/main" id="{A6C13858-0E8B-4C7B-9167-779B43496781}"/>
              </a:ext>
            </a:extLst>
          </p:cNvPr>
          <p:cNvSpPr/>
          <p:nvPr/>
        </p:nvSpPr>
        <p:spPr>
          <a:xfrm>
            <a:off x="1805517" y="1378089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5" name="Object 12">
            <a:extLst>
              <a:ext uri="{FF2B5EF4-FFF2-40B4-BE49-F238E27FC236}">
                <a16:creationId xmlns:a16="http://schemas.microsoft.com/office/drawing/2014/main" id="{CE684E17-A3D4-441A-B32A-383EFAAF295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7677353"/>
              </p:ext>
            </p:extLst>
          </p:nvPr>
        </p:nvGraphicFramePr>
        <p:xfrm>
          <a:off x="3537661" y="2007114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005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37661" y="2007114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字方塊 6">
            <a:extLst>
              <a:ext uri="{FF2B5EF4-FFF2-40B4-BE49-F238E27FC236}">
                <a16:creationId xmlns:a16="http://schemas.microsoft.com/office/drawing/2014/main" id="{B18F2E05-6AB4-43FA-B9E2-32BB604BD222}"/>
              </a:ext>
            </a:extLst>
          </p:cNvPr>
          <p:cNvSpPr txBox="1"/>
          <p:nvPr/>
        </p:nvSpPr>
        <p:spPr>
          <a:xfrm>
            <a:off x="3537662" y="1471062"/>
            <a:ext cx="1205154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圓柱 22">
            <a:extLst>
              <a:ext uri="{FF2B5EF4-FFF2-40B4-BE49-F238E27FC236}">
                <a16:creationId xmlns:a16="http://schemas.microsoft.com/office/drawing/2014/main" id="{C1284A08-4614-4426-B7CA-C4A47E93D205}"/>
              </a:ext>
            </a:extLst>
          </p:cNvPr>
          <p:cNvSpPr/>
          <p:nvPr/>
        </p:nvSpPr>
        <p:spPr>
          <a:xfrm>
            <a:off x="1785464" y="4471737"/>
            <a:ext cx="1636295" cy="1090863"/>
          </a:xfrm>
          <a:prstGeom prst="ca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968327-1187-4868-8FED-4D444A7F9CC3}"/>
              </a:ext>
            </a:extLst>
          </p:cNvPr>
          <p:cNvSpPr/>
          <p:nvPr/>
        </p:nvSpPr>
        <p:spPr>
          <a:xfrm>
            <a:off x="5231739" y="1313856"/>
            <a:ext cx="218586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srgbClr val="222222"/>
                </a:solidFill>
                <a:ea typeface="新細明體" panose="02020500000000000000" pitchFamily="18" charset="-120"/>
              </a:rPr>
              <a:t>function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srgbClr val="222222"/>
                </a:solidFill>
                <a:ea typeface="新細明體" panose="02020500000000000000" pitchFamily="18" charset="-120"/>
              </a:rPr>
              <a:t>input: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D1CEBCB7-0C8A-4B19-A6A1-0EEFD439118F}"/>
              </a:ext>
            </a:extLst>
          </p:cNvPr>
          <p:cNvSpPr/>
          <p:nvPr/>
        </p:nvSpPr>
        <p:spPr>
          <a:xfrm>
            <a:off x="8094849" y="1329032"/>
            <a:ext cx="225184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srgbClr val="222222"/>
                </a:solidFill>
                <a:ea typeface="新細明體" panose="02020500000000000000" pitchFamily="18" charset="-120"/>
              </a:rPr>
              <a:t>function 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srgbClr val="222222"/>
                </a:solidFill>
                <a:ea typeface="新細明體" panose="02020500000000000000" pitchFamily="18" charset="-120"/>
              </a:rPr>
              <a:t>Output (scalar):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22">
                <a:extLst>
                  <a:ext uri="{FF2B5EF4-FFF2-40B4-BE49-F238E27FC236}">
                    <a16:creationId xmlns:a16="http://schemas.microsoft.com/office/drawing/2014/main" id="{8CD5928F-653C-46CA-9A48-653A04AE13CB}"/>
                  </a:ext>
                </a:extLst>
              </p:cNvPr>
              <p:cNvSpPr txBox="1"/>
              <p:nvPr/>
            </p:nvSpPr>
            <p:spPr>
              <a:xfrm>
                <a:off x="1524000" y="838200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CN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</a:t>
                </a:r>
                <a:endParaRPr lang="zh-TW" altLang="en-US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22">
                <a:extLst>
                  <a:ext uri="{FF2B5EF4-FFF2-40B4-BE49-F238E27FC236}">
                    <a16:creationId xmlns:a16="http://schemas.microsoft.com/office/drawing/2014/main" id="{8CD5928F-653C-46CA-9A48-653A04AE13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838200"/>
                <a:ext cx="2242292" cy="523220"/>
              </a:xfrm>
              <a:prstGeom prst="rect">
                <a:avLst/>
              </a:prstGeom>
              <a:blipFill>
                <a:blip r:embed="rId6"/>
                <a:stretch>
                  <a:fillRect t="-11765" b="-329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5" name="组合 24">
            <a:extLst>
              <a:ext uri="{FF2B5EF4-FFF2-40B4-BE49-F238E27FC236}">
                <a16:creationId xmlns:a16="http://schemas.microsoft.com/office/drawing/2014/main" id="{E356E590-985C-40BB-907C-D110EE49F30C}"/>
              </a:ext>
            </a:extLst>
          </p:cNvPr>
          <p:cNvGrpSpPr/>
          <p:nvPr/>
        </p:nvGrpSpPr>
        <p:grpSpPr>
          <a:xfrm>
            <a:off x="5494224" y="2394870"/>
            <a:ext cx="4614315" cy="1729543"/>
            <a:chOff x="4605175" y="2888431"/>
            <a:chExt cx="3776114" cy="1729543"/>
          </a:xfrm>
        </p:grpSpPr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F84A7F02-664F-4BA4-8880-517A8B36C8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19197"/>
            <a:stretch/>
          </p:blipFill>
          <p:spPr>
            <a:xfrm>
              <a:off x="4605175" y="2888431"/>
              <a:ext cx="1895834" cy="1729543"/>
            </a:xfrm>
            <a:prstGeom prst="rect">
              <a:avLst/>
            </a:prstGeom>
          </p:spPr>
        </p:pic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EB253BB-BA64-4D0F-870B-2D95F5794809}"/>
                </a:ext>
              </a:extLst>
            </p:cNvPr>
            <p:cNvSpPr txBox="1"/>
            <p:nvPr/>
          </p:nvSpPr>
          <p:spPr>
            <a:xfrm>
              <a:off x="6553200" y="3429000"/>
              <a:ext cx="18280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2200" dirty="0"/>
                <a:t>       Price</a:t>
              </a:r>
              <a:r>
                <a:rPr lang="zh-CN" altLang="en-US" sz="2200" dirty="0"/>
                <a:t>：</a:t>
              </a:r>
              <a:r>
                <a:rPr lang="en-US" altLang="zh-CN" sz="2200" dirty="0"/>
                <a:t>460</a:t>
              </a:r>
              <a:endParaRPr lang="zh-CN" altLang="en-US" sz="2200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38BDA5F-0A79-4931-BAAF-5CC36B452C59}"/>
              </a:ext>
            </a:extLst>
          </p:cNvPr>
          <p:cNvGrpSpPr/>
          <p:nvPr/>
        </p:nvGrpSpPr>
        <p:grpSpPr>
          <a:xfrm>
            <a:off x="6781800" y="4005393"/>
            <a:ext cx="4419600" cy="2243007"/>
            <a:chOff x="5715000" y="4163155"/>
            <a:chExt cx="3657600" cy="1706452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75756B2E-D8BD-4F89-871A-5EE05CD14164}"/>
                </a:ext>
              </a:extLst>
            </p:cNvPr>
            <p:cNvGrpSpPr/>
            <p:nvPr/>
          </p:nvGrpSpPr>
          <p:grpSpPr>
            <a:xfrm>
              <a:off x="5715000" y="4163155"/>
              <a:ext cx="1858522" cy="1706452"/>
              <a:chOff x="2712017" y="2911522"/>
              <a:chExt cx="1858522" cy="1706452"/>
            </a:xfrm>
          </p:grpSpPr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DF466C89-0E59-467A-B632-1982728930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712017" y="2911522"/>
                <a:ext cx="1858522" cy="142528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CCB1FC4-86EE-4419-AC44-BA5CB40DF5FC}"/>
                      </a:ext>
                    </a:extLst>
                  </p:cNvPr>
                  <p:cNvSpPr txBox="1"/>
                  <p:nvPr/>
                </p:nvSpPr>
                <p:spPr>
                  <a:xfrm>
                    <a:off x="2724895" y="4336807"/>
                    <a:ext cx="1845644" cy="281167"/>
                  </a:xfrm>
                  <a:prstGeom prst="rect">
                    <a:avLst/>
                  </a:prstGeom>
                  <a:solidFill>
                    <a:srgbClr val="ECECEC"/>
                  </a:solidFill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buNone/>
                    </a:pPr>
                    <a:r>
                      <a:rPr lang="zh-CN" altLang="en-US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面积：</a:t>
                    </a:r>
                    <a:r>
                      <a:rPr lang="en-US" altLang="zh-CN" sz="1200" b="1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</a:rPr>
                      <a:t>852</a:t>
                    </a:r>
                    <a14:m>
                      <m:oMath xmlns:m="http://schemas.openxmlformats.org/officeDocument/2006/math">
                        <m:r>
                          <a:rPr lang="en-US" altLang="zh-CN" sz="1200" b="1" dirty="0">
                            <a:effectLst>
                              <a:outerShdw blurRad="38100" dist="38100" dir="2700000" algn="tl">
                                <a:srgbClr val="000000">
                                  <a:alpha val="43137"/>
                                </a:srgbClr>
                              </a:outerShdw>
                            </a:effectLst>
                            <a:latin typeface="Cambria Math" panose="020405030504060302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altLang="zh-CN" sz="1200" b="1" i="1" dirty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200" b="1" dirty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𝐟𝐞𝐞𝐭</m:t>
                            </m:r>
                          </m:e>
                          <m:sup>
                            <m:r>
                              <a:rPr lang="en-US" altLang="zh-CN" sz="1200" b="1" i="1" dirty="0">
                                <a:effectLst>
                                  <a:outerShdw blurRad="38100" dist="38100" dir="2700000" algn="tl">
                                    <a:srgbClr val="000000">
                                      <a:alpha val="43137"/>
                                    </a:srgbClr>
                                  </a:outerShdw>
                                </a:effectLst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p>
                        </m:sSup>
                      </m:oMath>
                    </a14:m>
                    <a:endParaRPr lang="zh-CN" altLang="en-US" sz="1200" b="1" dirty="0"/>
                  </a:p>
                </p:txBody>
              </p:sp>
            </mc:Choice>
            <mc:Fallback xmlns="">
              <p:sp>
                <p:nvSpPr>
                  <p:cNvPr id="21" name="文本框 20">
                    <a:extLst>
                      <a:ext uri="{FF2B5EF4-FFF2-40B4-BE49-F238E27FC236}">
                        <a16:creationId xmlns:a16="http://schemas.microsoft.com/office/drawing/2014/main" id="{DCCB1FC4-86EE-4419-AC44-BA5CB40DF5F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724895" y="4336807"/>
                    <a:ext cx="1845644" cy="281167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l="-331" t="-2174" b="-2391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2A3D8D7-88CD-4440-8544-9D3A51E85578}"/>
                </a:ext>
              </a:extLst>
            </p:cNvPr>
            <p:cNvSpPr txBox="1"/>
            <p:nvPr/>
          </p:nvSpPr>
          <p:spPr>
            <a:xfrm>
              <a:off x="7544511" y="4826913"/>
              <a:ext cx="18280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2200" dirty="0"/>
                <a:t>Price</a:t>
              </a:r>
              <a:r>
                <a:rPr lang="zh-CN" altLang="en-US" sz="2200" dirty="0"/>
                <a:t>：</a:t>
              </a:r>
              <a:r>
                <a:rPr lang="en-US" altLang="zh-CN" sz="2200" dirty="0"/>
                <a:t>178</a:t>
              </a:r>
              <a:endParaRPr lang="zh-CN" altLang="en-US" sz="2200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F0C9315-CF6B-4161-A530-CB4F70269BA2}"/>
                  </a:ext>
                </a:extLst>
              </p:cNvPr>
              <p:cNvSpPr/>
              <p:nvPr/>
            </p:nvSpPr>
            <p:spPr>
              <a:xfrm>
                <a:off x="7281043" y="2394870"/>
                <a:ext cx="510243" cy="54056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AF0C9315-CF6B-4161-A530-CB4F70269B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81043" y="2394870"/>
                <a:ext cx="510243" cy="54056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8BF68FC-BD24-4F43-BEA9-E2341D800CF1}"/>
                  </a:ext>
                </a:extLst>
              </p:cNvPr>
              <p:cNvSpPr/>
              <p:nvPr/>
            </p:nvSpPr>
            <p:spPr>
              <a:xfrm>
                <a:off x="8504925" y="4044145"/>
                <a:ext cx="510243" cy="54056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08BF68FC-BD24-4F43-BEA9-E2341D800C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04925" y="4044145"/>
                <a:ext cx="510243" cy="540569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1E3B756-5319-4027-87E7-800C1AF4E137}"/>
                  </a:ext>
                </a:extLst>
              </p:cNvPr>
              <p:cNvSpPr/>
              <p:nvPr/>
            </p:nvSpPr>
            <p:spPr>
              <a:xfrm>
                <a:off x="10091571" y="2859064"/>
                <a:ext cx="510243" cy="54056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41E3B756-5319-4027-87E7-800C1AF4E1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1571" y="2859064"/>
                <a:ext cx="510243" cy="54056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6E0186A-66F0-44FF-BBC8-F708D2118FBA}"/>
                  </a:ext>
                </a:extLst>
              </p:cNvPr>
              <p:cNvSpPr/>
              <p:nvPr/>
            </p:nvSpPr>
            <p:spPr>
              <a:xfrm>
                <a:off x="10650500" y="4807840"/>
                <a:ext cx="510243" cy="540569"/>
              </a:xfrm>
              <a:prstGeom prst="rect">
                <a:avLst/>
              </a:prstGeom>
              <a:solidFill>
                <a:srgbClr val="FFC000"/>
              </a:solidFill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y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F6E0186A-66F0-44FF-BBC8-F708D2118F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50500" y="4807840"/>
                <a:ext cx="510243" cy="54056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50280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27" grpId="0" animBg="1"/>
      <p:bldP spid="28" grpId="0" animBg="1"/>
      <p:bldP spid="29" grpId="0" animBg="1"/>
      <p:bldP spid="30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FB46E909-55CD-47CC-AFE9-5A35B68FAD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0655" y="994897"/>
            <a:ext cx="6043545" cy="4774256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B83AE18-B5EE-4415-9A24-9167266E6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Step2:</a:t>
            </a:r>
            <a:r>
              <a:rPr lang="zh-CN" altLang="en-US" dirty="0"/>
              <a:t> </a:t>
            </a:r>
            <a:r>
              <a:rPr lang="en-US" altLang="zh-CN" dirty="0"/>
              <a:t>Goodness of Function</a:t>
            </a:r>
            <a:endParaRPr lang="zh-CN" altLang="en-US" dirty="0"/>
          </a:p>
        </p:txBody>
      </p:sp>
      <p:sp>
        <p:nvSpPr>
          <p:cNvPr id="20" name="文字方塊 10">
            <a:extLst>
              <a:ext uri="{FF2B5EF4-FFF2-40B4-BE49-F238E27FC236}">
                <a16:creationId xmlns:a16="http://schemas.microsoft.com/office/drawing/2014/main" id="{CB71A30A-3DCB-43B8-B60B-97745CFC905A}"/>
              </a:ext>
            </a:extLst>
          </p:cNvPr>
          <p:cNvSpPr txBox="1"/>
          <p:nvPr/>
        </p:nvSpPr>
        <p:spPr>
          <a:xfrm>
            <a:off x="1824330" y="1676401"/>
            <a:ext cx="19856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 Data: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2" name="直線單箭頭接點 13">
            <a:extLst>
              <a:ext uri="{FF2B5EF4-FFF2-40B4-BE49-F238E27FC236}">
                <a16:creationId xmlns:a16="http://schemas.microsoft.com/office/drawing/2014/main" id="{F79A5F04-ED14-428D-B0C9-F86D7E18DEE8}"/>
              </a:ext>
            </a:extLst>
          </p:cNvPr>
          <p:cNvCxnSpPr>
            <a:cxnSpLocks/>
          </p:cNvCxnSpPr>
          <p:nvPr/>
        </p:nvCxnSpPr>
        <p:spPr>
          <a:xfrm flipH="1" flipV="1">
            <a:off x="7408372" y="2779281"/>
            <a:ext cx="628109" cy="107657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14">
                <a:extLst>
                  <a:ext uri="{FF2B5EF4-FFF2-40B4-BE49-F238E27FC236}">
                    <a16:creationId xmlns:a16="http://schemas.microsoft.com/office/drawing/2014/main" id="{FC001679-7AA7-4DF6-A3E7-0073B49B0D91}"/>
                  </a:ext>
                </a:extLst>
              </p:cNvPr>
              <p:cNvSpPr txBox="1"/>
              <p:nvPr/>
            </p:nvSpPr>
            <p:spPr>
              <a:xfrm>
                <a:off x="2081962" y="2744909"/>
                <a:ext cx="109921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14">
                <a:extLst>
                  <a:ext uri="{FF2B5EF4-FFF2-40B4-BE49-F238E27FC236}">
                    <a16:creationId xmlns:a16="http://schemas.microsoft.com/office/drawing/2014/main" id="{FC001679-7AA7-4DF6-A3E7-0073B49B0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1962" y="2744909"/>
                <a:ext cx="1099211" cy="369332"/>
              </a:xfrm>
              <a:prstGeom prst="rect">
                <a:avLst/>
              </a:prstGeom>
              <a:blipFill>
                <a:blip r:embed="rId4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17">
                <a:extLst>
                  <a:ext uri="{FF2B5EF4-FFF2-40B4-BE49-F238E27FC236}">
                    <a16:creationId xmlns:a16="http://schemas.microsoft.com/office/drawing/2014/main" id="{94711FFB-B058-472B-9680-17D1C0D0FAB3}"/>
                  </a:ext>
                </a:extLst>
              </p:cNvPr>
              <p:cNvSpPr txBox="1"/>
              <p:nvPr/>
            </p:nvSpPr>
            <p:spPr>
              <a:xfrm rot="5400000">
                <a:off x="2366116" y="3927815"/>
                <a:ext cx="6801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……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17">
                <a:extLst>
                  <a:ext uri="{FF2B5EF4-FFF2-40B4-BE49-F238E27FC236}">
                    <a16:creationId xmlns:a16="http://schemas.microsoft.com/office/drawing/2014/main" id="{94711FFB-B058-472B-9680-17D1C0D0FA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5400000">
                <a:off x="2366116" y="3927815"/>
                <a:ext cx="680186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4">
                <a:extLst>
                  <a:ext uri="{FF2B5EF4-FFF2-40B4-BE49-F238E27FC236}">
                    <a16:creationId xmlns:a16="http://schemas.microsoft.com/office/drawing/2014/main" id="{B9F40953-35AB-49BC-A7AD-80F7EE64A805}"/>
                  </a:ext>
                </a:extLst>
              </p:cNvPr>
              <p:cNvSpPr txBox="1"/>
              <p:nvPr/>
            </p:nvSpPr>
            <p:spPr>
              <a:xfrm>
                <a:off x="2075665" y="3288268"/>
                <a:ext cx="11134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4">
                <a:extLst>
                  <a:ext uri="{FF2B5EF4-FFF2-40B4-BE49-F238E27FC236}">
                    <a16:creationId xmlns:a16="http://schemas.microsoft.com/office/drawing/2014/main" id="{B9F40953-35AB-49BC-A7AD-80F7EE64A8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665" y="3288268"/>
                <a:ext cx="1113446" cy="369332"/>
              </a:xfrm>
              <a:prstGeom prst="rect">
                <a:avLst/>
              </a:prstGeom>
              <a:blipFill>
                <a:blip r:embed="rId6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14">
                <a:extLst>
                  <a:ext uri="{FF2B5EF4-FFF2-40B4-BE49-F238E27FC236}">
                    <a16:creationId xmlns:a16="http://schemas.microsoft.com/office/drawing/2014/main" id="{259B940A-C657-41EB-82F9-439A3161BA23}"/>
                  </a:ext>
                </a:extLst>
              </p:cNvPr>
              <p:cNvSpPr txBox="1"/>
              <p:nvPr/>
            </p:nvSpPr>
            <p:spPr>
              <a:xfrm>
                <a:off x="2075666" y="4583668"/>
                <a:ext cx="161858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14">
                <a:extLst>
                  <a:ext uri="{FF2B5EF4-FFF2-40B4-BE49-F238E27FC236}">
                    <a16:creationId xmlns:a16="http://schemas.microsoft.com/office/drawing/2014/main" id="{259B940A-C657-41EB-82F9-439A3161BA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5666" y="4583668"/>
                <a:ext cx="1618585" cy="369332"/>
              </a:xfrm>
              <a:prstGeom prst="rect">
                <a:avLst/>
              </a:prstGeom>
              <a:blipFill>
                <a:blip r:embed="rId7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14">
                <a:extLst>
                  <a:ext uri="{FF2B5EF4-FFF2-40B4-BE49-F238E27FC236}">
                    <a16:creationId xmlns:a16="http://schemas.microsoft.com/office/drawing/2014/main" id="{0DCA0A12-7F66-4708-820D-B03118827899}"/>
                  </a:ext>
                </a:extLst>
              </p:cNvPr>
              <p:cNvSpPr txBox="1"/>
              <p:nvPr/>
            </p:nvSpPr>
            <p:spPr>
              <a:xfrm>
                <a:off x="6254715" y="2537936"/>
                <a:ext cx="102624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14">
                <a:extLst>
                  <a:ext uri="{FF2B5EF4-FFF2-40B4-BE49-F238E27FC236}">
                    <a16:creationId xmlns:a16="http://schemas.microsoft.com/office/drawing/2014/main" id="{0DCA0A12-7F66-4708-820D-B031188278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4715" y="2537936"/>
                <a:ext cx="1026242" cy="369332"/>
              </a:xfrm>
              <a:prstGeom prst="rect">
                <a:avLst/>
              </a:prstGeom>
              <a:blipFill>
                <a:blip r:embed="rId8"/>
                <a:stretch>
                  <a:fillRect b="-245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7000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3" grpId="0"/>
      <p:bldP spid="26" grpId="0"/>
      <p:bldP spid="17" grpId="0"/>
      <p:bldP spid="30" grpId="0"/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Step2:</a:t>
            </a:r>
            <a:r>
              <a:rPr lang="zh-CN" altLang="en-US" dirty="0"/>
              <a:t> </a:t>
            </a:r>
            <a:r>
              <a:rPr lang="en-US" altLang="zh-CN" dirty="0"/>
              <a:t>Goodness of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04F36BF-186A-4604-9387-05D7903E826A}"/>
                  </a:ext>
                </a:extLst>
              </p:cNvPr>
              <p:cNvSpPr txBox="1"/>
              <p:nvPr/>
            </p:nvSpPr>
            <p:spPr>
              <a:xfrm>
                <a:off x="4946013" y="3047569"/>
                <a:ext cx="5414243" cy="130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sty m:val="p"/>
                            </m:rPr>
                            <a:rPr lang="en-US" altLang="zh-CN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i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文字方塊 24">
                <a:extLst>
                  <a:ext uri="{FF2B5EF4-FFF2-40B4-BE49-F238E27FC236}">
                    <a16:creationId xmlns:a16="http://schemas.microsoft.com/office/drawing/2014/main" id="{F04F36BF-186A-4604-9387-05D7903E82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46013" y="3047569"/>
                <a:ext cx="5414243" cy="13036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圓柱 5">
            <a:extLst>
              <a:ext uri="{FF2B5EF4-FFF2-40B4-BE49-F238E27FC236}">
                <a16:creationId xmlns:a16="http://schemas.microsoft.com/office/drawing/2014/main" id="{5CACC3FA-F336-4C1B-AF77-9E6557941DAF}"/>
              </a:ext>
            </a:extLst>
          </p:cNvPr>
          <p:cNvSpPr/>
          <p:nvPr/>
        </p:nvSpPr>
        <p:spPr>
          <a:xfrm>
            <a:off x="1805517" y="1606689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27" name="Object 12">
            <a:extLst>
              <a:ext uri="{FF2B5EF4-FFF2-40B4-BE49-F238E27FC236}">
                <a16:creationId xmlns:a16="http://schemas.microsoft.com/office/drawing/2014/main" id="{7E1827C2-933D-4888-A3BC-FCA2D99BC4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70509026"/>
              </p:ext>
            </p:extLst>
          </p:nvPr>
        </p:nvGraphicFramePr>
        <p:xfrm>
          <a:off x="3824045" y="2235714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027" name="方程式" r:id="rId5" imgW="520560" imgH="215640" progId="Equation.3">
                  <p:embed/>
                </p:oleObj>
              </mc:Choice>
              <mc:Fallback>
                <p:oleObj name="方程式" r:id="rId5" imgW="520560" imgH="21564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045" y="2235714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8" name="文字方塊 6">
            <a:extLst>
              <a:ext uri="{FF2B5EF4-FFF2-40B4-BE49-F238E27FC236}">
                <a16:creationId xmlns:a16="http://schemas.microsoft.com/office/drawing/2014/main" id="{748D7B94-8595-48D2-AA29-56D9D05E165D}"/>
              </a:ext>
            </a:extLst>
          </p:cNvPr>
          <p:cNvSpPr txBox="1"/>
          <p:nvPr/>
        </p:nvSpPr>
        <p:spPr>
          <a:xfrm>
            <a:off x="3824046" y="1699661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9" name="圓柱 22">
            <a:extLst>
              <a:ext uri="{FF2B5EF4-FFF2-40B4-BE49-F238E27FC236}">
                <a16:creationId xmlns:a16="http://schemas.microsoft.com/office/drawing/2014/main" id="{67F8C067-31CD-4325-BD70-175D4A2BD431}"/>
              </a:ext>
            </a:extLst>
          </p:cNvPr>
          <p:cNvSpPr/>
          <p:nvPr/>
        </p:nvSpPr>
        <p:spPr>
          <a:xfrm>
            <a:off x="1746738" y="5081337"/>
            <a:ext cx="1636295" cy="1090863"/>
          </a:xfrm>
          <a:prstGeom prst="ca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0" name="圓角矩形 26">
            <a:extLst>
              <a:ext uri="{FF2B5EF4-FFF2-40B4-BE49-F238E27FC236}">
                <a16:creationId xmlns:a16="http://schemas.microsoft.com/office/drawing/2014/main" id="{1A08400A-A306-47F1-B796-7C6C7A1D4300}"/>
              </a:ext>
            </a:extLst>
          </p:cNvPr>
          <p:cNvSpPr/>
          <p:nvPr/>
        </p:nvSpPr>
        <p:spPr>
          <a:xfrm>
            <a:off x="1608837" y="3309820"/>
            <a:ext cx="1912095" cy="1090863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Goodness of function f</a:t>
            </a:r>
            <a:endParaRPr lang="en-US" altLang="zh-TW" sz="2400" kern="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1" name="直線單箭頭接點 10">
            <a:extLst>
              <a:ext uri="{FF2B5EF4-FFF2-40B4-BE49-F238E27FC236}">
                <a16:creationId xmlns:a16="http://schemas.microsoft.com/office/drawing/2014/main" id="{49C0B325-75FF-4E71-99E7-0C9A5B72E358}"/>
              </a:ext>
            </a:extLst>
          </p:cNvPr>
          <p:cNvCxnSpPr/>
          <p:nvPr/>
        </p:nvCxnSpPr>
        <p:spPr>
          <a:xfrm flipV="1">
            <a:off x="2585941" y="4487409"/>
            <a:ext cx="0" cy="5454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2" name="直線單箭頭接點 11">
            <a:extLst>
              <a:ext uri="{FF2B5EF4-FFF2-40B4-BE49-F238E27FC236}">
                <a16:creationId xmlns:a16="http://schemas.microsoft.com/office/drawing/2014/main" id="{E021A874-EDBC-48DF-AA60-400723C70E81}"/>
              </a:ext>
            </a:extLst>
          </p:cNvPr>
          <p:cNvCxnSpPr/>
          <p:nvPr/>
        </p:nvCxnSpPr>
        <p:spPr>
          <a:xfrm>
            <a:off x="2585941" y="2807087"/>
            <a:ext cx="0" cy="4809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2">
                <a:extLst>
                  <a:ext uri="{FF2B5EF4-FFF2-40B4-BE49-F238E27FC236}">
                    <a16:creationId xmlns:a16="http://schemas.microsoft.com/office/drawing/2014/main" id="{BDE01BE4-76DC-4D6F-9E01-3C23A0A43D4A}"/>
                  </a:ext>
                </a:extLst>
              </p:cNvPr>
              <p:cNvSpPr txBox="1"/>
              <p:nvPr/>
            </p:nvSpPr>
            <p:spPr>
              <a:xfrm>
                <a:off x="6015580" y="1371600"/>
                <a:ext cx="2513168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zh-CN" altLang="en-US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损失函数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altLang="zh-TW" dirty="0">
                    <a:solidFill>
                      <a:srgbClr val="00B0F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endParaRPr lang="zh-TW" altLang="en-US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33" name="文字方塊 2">
                <a:extLst>
                  <a:ext uri="{FF2B5EF4-FFF2-40B4-BE49-F238E27FC236}">
                    <a16:creationId xmlns:a16="http://schemas.microsoft.com/office/drawing/2014/main" id="{BDE01BE4-76DC-4D6F-9E01-3C23A0A43D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5580" y="1371600"/>
                <a:ext cx="2513168" cy="523220"/>
              </a:xfrm>
              <a:prstGeom prst="rect">
                <a:avLst/>
              </a:prstGeom>
              <a:blipFill>
                <a:blip r:embed="rId7"/>
                <a:stretch>
                  <a:fillRect l="-5097" t="-11628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18">
                <a:extLst>
                  <a:ext uri="{FF2B5EF4-FFF2-40B4-BE49-F238E27FC236}">
                    <a16:creationId xmlns:a16="http://schemas.microsoft.com/office/drawing/2014/main" id="{BEF387AF-ACBE-4708-BA6F-7EB77047FA14}"/>
                  </a:ext>
                </a:extLst>
              </p:cNvPr>
              <p:cNvSpPr txBox="1"/>
              <p:nvPr/>
            </p:nvSpPr>
            <p:spPr>
              <a:xfrm>
                <a:off x="4523513" y="3439180"/>
                <a:ext cx="1343887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18">
                <a:extLst>
                  <a:ext uri="{FF2B5EF4-FFF2-40B4-BE49-F238E27FC236}">
                    <a16:creationId xmlns:a16="http://schemas.microsoft.com/office/drawing/2014/main" id="{BEF387AF-ACBE-4708-BA6F-7EB77047F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3513" y="3439180"/>
                <a:ext cx="1343887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19">
                <a:extLst>
                  <a:ext uri="{FF2B5EF4-FFF2-40B4-BE49-F238E27FC236}">
                    <a16:creationId xmlns:a16="http://schemas.microsoft.com/office/drawing/2014/main" id="{1AED2DB4-5B76-4F27-8C18-4EA632787D1E}"/>
                  </a:ext>
                </a:extLst>
              </p:cNvPr>
              <p:cNvSpPr txBox="1"/>
              <p:nvPr/>
            </p:nvSpPr>
            <p:spPr>
              <a:xfrm>
                <a:off x="5851597" y="5097173"/>
                <a:ext cx="4984124" cy="13036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5" name="文字方塊 19">
                <a:extLst>
                  <a:ext uri="{FF2B5EF4-FFF2-40B4-BE49-F238E27FC236}">
                    <a16:creationId xmlns:a16="http://schemas.microsoft.com/office/drawing/2014/main" id="{1AED2DB4-5B76-4F27-8C18-4EA632787D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1597" y="5097173"/>
                <a:ext cx="4984124" cy="130362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6" name="文字方塊 8">
            <a:extLst>
              <a:ext uri="{FF2B5EF4-FFF2-40B4-BE49-F238E27FC236}">
                <a16:creationId xmlns:a16="http://schemas.microsoft.com/office/drawing/2014/main" id="{61489E26-A26B-4C66-A295-0638D1F4EAAE}"/>
              </a:ext>
            </a:extLst>
          </p:cNvPr>
          <p:cNvSpPr txBox="1"/>
          <p:nvPr/>
        </p:nvSpPr>
        <p:spPr>
          <a:xfrm>
            <a:off x="6011514" y="1881566"/>
            <a:ext cx="4658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输入</a:t>
            </a:r>
            <a:r>
              <a:rPr lang="en-US" altLang="zh-TW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一个函数，输出</a:t>
            </a:r>
            <a:r>
              <a:rPr lang="en-US" altLang="zh-TW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2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它有多差</a:t>
            </a:r>
            <a:endParaRPr lang="zh-TW" altLang="en-US" sz="2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67EEA8F2-19F9-485E-8BF8-8CD7ED545EA9}"/>
                  </a:ext>
                </a:extLst>
              </p:cNvPr>
              <p:cNvSpPr txBox="1"/>
              <p:nvPr/>
            </p:nvSpPr>
            <p:spPr>
              <a:xfrm>
                <a:off x="1524000" y="1066800"/>
                <a:ext cx="224229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y = b + w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prstClr val="black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</m:oMath>
                </a14:m>
                <a:r>
                  <a:rPr lang="en-US" altLang="zh-TW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x</a:t>
                </a:r>
                <a:r>
                  <a:rPr lang="en-US" altLang="zh-TW" baseline="-250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</a:t>
                </a:r>
                <a:endParaRPr lang="zh-TW" altLang="en-US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7" name="文字方塊 16">
                <a:extLst>
                  <a:ext uri="{FF2B5EF4-FFF2-40B4-BE49-F238E27FC236}">
                    <a16:creationId xmlns:a16="http://schemas.microsoft.com/office/drawing/2014/main" id="{67EEA8F2-19F9-485E-8BF8-8CD7ED545EA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0" y="1066800"/>
                <a:ext cx="2242292" cy="523220"/>
              </a:xfrm>
              <a:prstGeom prst="rect">
                <a:avLst/>
              </a:prstGeom>
              <a:blipFill>
                <a:blip r:embed="rId10"/>
                <a:stretch>
                  <a:fillRect t="-10465" b="-325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3">
                <a:extLst>
                  <a:ext uri="{FF2B5EF4-FFF2-40B4-BE49-F238E27FC236}">
                    <a16:creationId xmlns:a16="http://schemas.microsoft.com/office/drawing/2014/main" id="{FF55F7DA-86AE-4AFD-97D1-9AA0AA849283}"/>
                  </a:ext>
                </a:extLst>
              </p:cNvPr>
              <p:cNvSpPr txBox="1"/>
              <p:nvPr/>
            </p:nvSpPr>
            <p:spPr>
              <a:xfrm>
                <a:off x="8125249" y="4350603"/>
                <a:ext cx="2771351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TW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2400" i="1" dirty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新細明體" panose="02020500000000000000" pitchFamily="18" charset="-120"/>
                          </a:rPr>
                          <m:t>y</m:t>
                        </m:r>
                      </m:e>
                    </m:acc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based on input function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文字方塊 3">
                <a:extLst>
                  <a:ext uri="{FF2B5EF4-FFF2-40B4-BE49-F238E27FC236}">
                    <a16:creationId xmlns:a16="http://schemas.microsoft.com/office/drawing/2014/main" id="{FF55F7DA-86AE-4AFD-97D1-9AA0AA84928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5249" y="4350603"/>
                <a:ext cx="2771351" cy="830997"/>
              </a:xfrm>
              <a:prstGeom prst="rect">
                <a:avLst/>
              </a:prstGeom>
              <a:blipFill>
                <a:blip r:embed="rId11"/>
                <a:stretch>
                  <a:fillRect l="-3516" t="-5882" b="-161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文字方塊 17">
            <a:extLst>
              <a:ext uri="{FF2B5EF4-FFF2-40B4-BE49-F238E27FC236}">
                <a16:creationId xmlns:a16="http://schemas.microsoft.com/office/drawing/2014/main" id="{97595C3E-9DBC-41FD-AF68-2CEC26F0449F}"/>
              </a:ext>
            </a:extLst>
          </p:cNvPr>
          <p:cNvSpPr txBox="1"/>
          <p:nvPr/>
        </p:nvSpPr>
        <p:spPr>
          <a:xfrm>
            <a:off x="7523923" y="2457546"/>
            <a:ext cx="14252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均方误差</a:t>
            </a:r>
            <a:endParaRPr lang="zh-TW" altLang="en-US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線接點 13">
            <a:extLst>
              <a:ext uri="{FF2B5EF4-FFF2-40B4-BE49-F238E27FC236}">
                <a16:creationId xmlns:a16="http://schemas.microsoft.com/office/drawing/2014/main" id="{76F2390A-8E02-4D8F-83F8-5020F51A60C2}"/>
              </a:ext>
            </a:extLst>
          </p:cNvPr>
          <p:cNvCxnSpPr>
            <a:cxnSpLocks/>
          </p:cNvCxnSpPr>
          <p:nvPr/>
        </p:nvCxnSpPr>
        <p:spPr>
          <a:xfrm>
            <a:off x="7934875" y="3886200"/>
            <a:ext cx="1014262" cy="0"/>
          </a:xfrm>
          <a:prstGeom prst="line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sp>
        <p:nvSpPr>
          <p:cNvPr id="41" name="矩形 40">
            <a:extLst>
              <a:ext uri="{FF2B5EF4-FFF2-40B4-BE49-F238E27FC236}">
                <a16:creationId xmlns:a16="http://schemas.microsoft.com/office/drawing/2014/main" id="{7392B198-5EA7-4484-9422-7B7E5E4FA5D9}"/>
              </a:ext>
            </a:extLst>
          </p:cNvPr>
          <p:cNvSpPr/>
          <p:nvPr/>
        </p:nvSpPr>
        <p:spPr>
          <a:xfrm>
            <a:off x="6533387" y="3105000"/>
            <a:ext cx="2625935" cy="1164103"/>
          </a:xfrm>
          <a:prstGeom prst="rect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文字方塊 23">
            <a:extLst>
              <a:ext uri="{FF2B5EF4-FFF2-40B4-BE49-F238E27FC236}">
                <a16:creationId xmlns:a16="http://schemas.microsoft.com/office/drawing/2014/main" id="{BD7A4A63-01C0-4C23-B78E-69E6C7D1F7CF}"/>
              </a:ext>
            </a:extLst>
          </p:cNvPr>
          <p:cNvSpPr txBox="1"/>
          <p:nvPr/>
        </p:nvSpPr>
        <p:spPr>
          <a:xfrm>
            <a:off x="5300172" y="4415135"/>
            <a:ext cx="28250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Sum over examples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3" name="直線接點 20">
            <a:extLst>
              <a:ext uri="{FF2B5EF4-FFF2-40B4-BE49-F238E27FC236}">
                <a16:creationId xmlns:a16="http://schemas.microsoft.com/office/drawing/2014/main" id="{42D903A3-74F9-4EE0-A67A-BD749B4DA151}"/>
              </a:ext>
            </a:extLst>
          </p:cNvPr>
          <p:cNvCxnSpPr/>
          <p:nvPr/>
        </p:nvCxnSpPr>
        <p:spPr>
          <a:xfrm>
            <a:off x="6483415" y="4313095"/>
            <a:ext cx="618507" cy="0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21">
                <a:extLst>
                  <a:ext uri="{FF2B5EF4-FFF2-40B4-BE49-F238E27FC236}">
                    <a16:creationId xmlns:a16="http://schemas.microsoft.com/office/drawing/2014/main" id="{87B2CCEB-9FD0-44FA-9B57-06CC0F3EEE08}"/>
                  </a:ext>
                </a:extLst>
              </p:cNvPr>
              <p:cNvSpPr txBox="1"/>
              <p:nvPr/>
            </p:nvSpPr>
            <p:spPr>
              <a:xfrm>
                <a:off x="4970147" y="5500180"/>
                <a:ext cx="1393732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4" name="文字方塊 21">
                <a:extLst>
                  <a:ext uri="{FF2B5EF4-FFF2-40B4-BE49-F238E27FC236}">
                    <a16:creationId xmlns:a16="http://schemas.microsoft.com/office/drawing/2014/main" id="{87B2CCEB-9FD0-44FA-9B57-06CC0F3EEE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0147" y="5500180"/>
                <a:ext cx="1393732" cy="52322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直線單箭頭接點 15">
            <a:extLst>
              <a:ext uri="{FF2B5EF4-FFF2-40B4-BE49-F238E27FC236}">
                <a16:creationId xmlns:a16="http://schemas.microsoft.com/office/drawing/2014/main" id="{065B7D6E-8691-4729-8061-686385CC6FC9}"/>
              </a:ext>
            </a:extLst>
          </p:cNvPr>
          <p:cNvCxnSpPr>
            <a:cxnSpLocks/>
          </p:cNvCxnSpPr>
          <p:nvPr/>
        </p:nvCxnSpPr>
        <p:spPr>
          <a:xfrm>
            <a:off x="8442007" y="3994342"/>
            <a:ext cx="281011" cy="278013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6" name="箭號: 弧形右彎 26">
            <a:extLst>
              <a:ext uri="{FF2B5EF4-FFF2-40B4-BE49-F238E27FC236}">
                <a16:creationId xmlns:a16="http://schemas.microsoft.com/office/drawing/2014/main" id="{41E0A2C4-F39A-4DE1-B9A3-B04699742A19}"/>
              </a:ext>
            </a:extLst>
          </p:cNvPr>
          <p:cNvSpPr/>
          <p:nvPr/>
        </p:nvSpPr>
        <p:spPr>
          <a:xfrm>
            <a:off x="3581401" y="3733800"/>
            <a:ext cx="1065922" cy="2057400"/>
          </a:xfrm>
          <a:prstGeom prst="curved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5922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30" grpId="0" animBg="1"/>
      <p:bldP spid="33" grpId="0"/>
      <p:bldP spid="34" grpId="0"/>
      <p:bldP spid="35" grpId="0"/>
      <p:bldP spid="36" grpId="0"/>
      <p:bldP spid="38" grpId="0"/>
      <p:bldP spid="39" grpId="0"/>
      <p:bldP spid="41" grpId="0" animBg="1"/>
      <p:bldP spid="42" grpId="0"/>
      <p:bldP spid="44" grpId="0"/>
      <p:bldP spid="4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</a:t>
            </a:r>
          </a:p>
        </p:txBody>
      </p:sp>
      <p:sp>
        <p:nvSpPr>
          <p:cNvPr id="8" name="内容占位符 4"/>
          <p:cNvSpPr txBox="1">
            <a:spLocks/>
          </p:cNvSpPr>
          <p:nvPr/>
        </p:nvSpPr>
        <p:spPr>
          <a:xfrm>
            <a:off x="906045" y="1261669"/>
            <a:ext cx="8616950" cy="470613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单一属性的线性回归目标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最小化均方误差</a:t>
            </a:r>
            <a:endParaRPr lang="en-US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544857"/>
              </p:ext>
            </p:extLst>
          </p:nvPr>
        </p:nvGraphicFramePr>
        <p:xfrm>
          <a:off x="3112829" y="2025750"/>
          <a:ext cx="2091378" cy="3652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3" name="Formula" r:id="rId4" imgW="1003320" imgH="176760" progId="Equation.Ribbit">
                  <p:embed/>
                </p:oleObj>
              </mc:Choice>
              <mc:Fallback>
                <p:oleObj name="Formula" r:id="rId4" imgW="100332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12829" y="2025750"/>
                        <a:ext cx="2091378" cy="36524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4305341"/>
              </p:ext>
            </p:extLst>
          </p:nvPr>
        </p:nvGraphicFramePr>
        <p:xfrm>
          <a:off x="6273012" y="1988190"/>
          <a:ext cx="1459831" cy="378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4" name="Formula" r:id="rId6" imgW="670680" imgH="176760" progId="Equation.Ribbit">
                  <p:embed/>
                </p:oleObj>
              </mc:Choice>
              <mc:Fallback>
                <p:oleObj name="Formula" r:id="rId6" imgW="67068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73012" y="1988190"/>
                        <a:ext cx="1459831" cy="3784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6"/>
          <p:cNvSpPr txBox="1"/>
          <p:nvPr/>
        </p:nvSpPr>
        <p:spPr>
          <a:xfrm>
            <a:off x="5508771" y="1954635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000" dirty="0">
                <a:solidFill>
                  <a:prstClr val="black"/>
                </a:solidFill>
                <a:latin typeface="Verdana"/>
                <a:ea typeface="幼圆"/>
              </a:rPr>
              <a:t>使得</a:t>
            </a: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55281830"/>
              </p:ext>
            </p:extLst>
          </p:nvPr>
        </p:nvGraphicFramePr>
        <p:xfrm>
          <a:off x="3373265" y="3769118"/>
          <a:ext cx="5068421" cy="19458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85" name="Formula" r:id="rId8" imgW="2378880" imgH="927360" progId="Equation.Ribbit">
                  <p:embed/>
                </p:oleObj>
              </mc:Choice>
              <mc:Fallback>
                <p:oleObj name="Formula" r:id="rId8" imgW="2378880" imgH="9273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73265" y="3769118"/>
                        <a:ext cx="5068421" cy="194588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8382000" y="1905001"/>
            <a:ext cx="2209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一元线性回归</a:t>
            </a:r>
          </a:p>
        </p:txBody>
      </p:sp>
      <p:sp>
        <p:nvSpPr>
          <p:cNvPr id="5" name="矩形 4"/>
          <p:cNvSpPr/>
          <p:nvPr/>
        </p:nvSpPr>
        <p:spPr bwMode="auto">
          <a:xfrm>
            <a:off x="6172200" y="1752600"/>
            <a:ext cx="1752600" cy="762000"/>
          </a:xfrm>
          <a:prstGeom prst="rect">
            <a:avLst/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90513" indent="-290513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127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Find Best Function</a:t>
            </a:r>
            <a:endParaRPr lang="zh-CN" altLang="en-US" dirty="0"/>
          </a:p>
        </p:txBody>
      </p:sp>
      <p:sp>
        <p:nvSpPr>
          <p:cNvPr id="20" name="圓柱 5">
            <a:extLst>
              <a:ext uri="{FF2B5EF4-FFF2-40B4-BE49-F238E27FC236}">
                <a16:creationId xmlns:a16="http://schemas.microsoft.com/office/drawing/2014/main" id="{BCE8FB4B-F466-4F07-9BFC-9B0C6EC05E61}"/>
              </a:ext>
            </a:extLst>
          </p:cNvPr>
          <p:cNvSpPr/>
          <p:nvPr/>
        </p:nvSpPr>
        <p:spPr>
          <a:xfrm>
            <a:off x="1873080" y="1447800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03A8A811-0524-4E6C-8DA6-0604C19802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2481986"/>
              </p:ext>
            </p:extLst>
          </p:nvPr>
        </p:nvGraphicFramePr>
        <p:xfrm>
          <a:off x="4062425" y="214618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3048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5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25" y="214618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5">
            <a:extLst>
              <a:ext uri="{FF2B5EF4-FFF2-40B4-BE49-F238E27FC236}">
                <a16:creationId xmlns:a16="http://schemas.microsoft.com/office/drawing/2014/main" id="{7A254A02-991A-40BA-BA51-78A5148187DD}"/>
              </a:ext>
            </a:extLst>
          </p:cNvPr>
          <p:cNvSpPr txBox="1"/>
          <p:nvPr/>
        </p:nvSpPr>
        <p:spPr>
          <a:xfrm>
            <a:off x="4062426" y="1610132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圓柱 22">
            <a:extLst>
              <a:ext uri="{FF2B5EF4-FFF2-40B4-BE49-F238E27FC236}">
                <a16:creationId xmlns:a16="http://schemas.microsoft.com/office/drawing/2014/main" id="{C422ADBA-BF8E-4317-BC9C-E0452A00D0EB}"/>
              </a:ext>
            </a:extLst>
          </p:cNvPr>
          <p:cNvSpPr/>
          <p:nvPr/>
        </p:nvSpPr>
        <p:spPr>
          <a:xfrm>
            <a:off x="1814301" y="4776537"/>
            <a:ext cx="1636295" cy="1090863"/>
          </a:xfrm>
          <a:prstGeom prst="ca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圓角矩形 26">
            <a:extLst>
              <a:ext uri="{FF2B5EF4-FFF2-40B4-BE49-F238E27FC236}">
                <a16:creationId xmlns:a16="http://schemas.microsoft.com/office/drawing/2014/main" id="{389F3EEF-7D52-4D44-890C-C94163989D94}"/>
              </a:ext>
            </a:extLst>
          </p:cNvPr>
          <p:cNvSpPr/>
          <p:nvPr/>
        </p:nvSpPr>
        <p:spPr>
          <a:xfrm>
            <a:off x="1676400" y="3144091"/>
            <a:ext cx="1912095" cy="1090863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Goodness of function f</a:t>
            </a:r>
            <a:endParaRPr lang="en-US" altLang="zh-TW" sz="2400" kern="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5" name="直線單箭頭接點 8">
            <a:extLst>
              <a:ext uri="{FF2B5EF4-FFF2-40B4-BE49-F238E27FC236}">
                <a16:creationId xmlns:a16="http://schemas.microsoft.com/office/drawing/2014/main" id="{42B6A825-3BA7-4643-9657-2C15E4042EAA}"/>
              </a:ext>
            </a:extLst>
          </p:cNvPr>
          <p:cNvCxnSpPr/>
          <p:nvPr/>
        </p:nvCxnSpPr>
        <p:spPr>
          <a:xfrm flipV="1">
            <a:off x="2653504" y="4256725"/>
            <a:ext cx="0" cy="5454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線單箭頭接點 9">
            <a:extLst>
              <a:ext uri="{FF2B5EF4-FFF2-40B4-BE49-F238E27FC236}">
                <a16:creationId xmlns:a16="http://schemas.microsoft.com/office/drawing/2014/main" id="{23F13938-3A40-44BA-A14B-931F57D69A7D}"/>
              </a:ext>
            </a:extLst>
          </p:cNvPr>
          <p:cNvCxnSpPr/>
          <p:nvPr/>
        </p:nvCxnSpPr>
        <p:spPr>
          <a:xfrm>
            <a:off x="2653504" y="2641358"/>
            <a:ext cx="0" cy="4809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文字方塊 17">
            <a:extLst>
              <a:ext uri="{FF2B5EF4-FFF2-40B4-BE49-F238E27FC236}">
                <a16:creationId xmlns:a16="http://schemas.microsoft.com/office/drawing/2014/main" id="{585E648D-342C-41C9-A31D-307523152E7F}"/>
              </a:ext>
            </a:extLst>
          </p:cNvPr>
          <p:cNvSpPr txBox="1"/>
          <p:nvPr/>
        </p:nvSpPr>
        <p:spPr>
          <a:xfrm>
            <a:off x="4665038" y="3196467"/>
            <a:ext cx="344262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Pick the “Best” Function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8" name="直線單箭頭接點 18">
            <a:extLst>
              <a:ext uri="{FF2B5EF4-FFF2-40B4-BE49-F238E27FC236}">
                <a16:creationId xmlns:a16="http://schemas.microsoft.com/office/drawing/2014/main" id="{9B01020F-1A51-4CB1-91C7-96238C159653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588495" y="3689523"/>
            <a:ext cx="4740000" cy="7655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線單箭頭接點 12">
            <a:extLst>
              <a:ext uri="{FF2B5EF4-FFF2-40B4-BE49-F238E27FC236}">
                <a16:creationId xmlns:a16="http://schemas.microsoft.com/office/drawing/2014/main" id="{0D686EF5-7B66-4345-B0AF-88F766723497}"/>
              </a:ext>
            </a:extLst>
          </p:cNvPr>
          <p:cNvCxnSpPr>
            <a:cxnSpLocks/>
          </p:cNvCxnSpPr>
          <p:nvPr/>
        </p:nvCxnSpPr>
        <p:spPr>
          <a:xfrm flipV="1">
            <a:off x="3907797" y="2286000"/>
            <a:ext cx="2188203" cy="910466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101E61C5-8EEF-49B4-AE1D-4638E0FCD430}"/>
              </a:ext>
            </a:extLst>
          </p:cNvPr>
          <p:cNvSpPr/>
          <p:nvPr/>
        </p:nvSpPr>
        <p:spPr>
          <a:xfrm>
            <a:off x="4798739" y="3192216"/>
            <a:ext cx="3131159" cy="434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15">
                <a:extLst>
                  <a:ext uri="{FF2B5EF4-FFF2-40B4-BE49-F238E27FC236}">
                    <a16:creationId xmlns:a16="http://schemas.microsoft.com/office/drawing/2014/main" id="{303FE54C-6A6B-4DFF-9BFC-602E5DC27167}"/>
                  </a:ext>
                </a:extLst>
              </p:cNvPr>
              <p:cNvSpPr txBox="1"/>
              <p:nvPr/>
            </p:nvSpPr>
            <p:spPr>
              <a:xfrm>
                <a:off x="4983223" y="3943347"/>
                <a:ext cx="2509533" cy="522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𝑎𝑟𝑔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15">
                <a:extLst>
                  <a:ext uri="{FF2B5EF4-FFF2-40B4-BE49-F238E27FC236}">
                    <a16:creationId xmlns:a16="http://schemas.microsoft.com/office/drawing/2014/main" id="{303FE54C-6A6B-4DFF-9BFC-602E5DC27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3223" y="3943347"/>
                <a:ext cx="2509533" cy="522451"/>
              </a:xfrm>
              <a:prstGeom prst="rect">
                <a:avLst/>
              </a:prstGeom>
              <a:blipFill>
                <a:blip r:embed="rId6"/>
                <a:stretch>
                  <a:fillRect l="-3883" b="-19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21">
                <a:extLst>
                  <a:ext uri="{FF2B5EF4-FFF2-40B4-BE49-F238E27FC236}">
                    <a16:creationId xmlns:a16="http://schemas.microsoft.com/office/drawing/2014/main" id="{26E19D8E-3C8B-4A4F-8CB3-B0B9949CF893}"/>
                  </a:ext>
                </a:extLst>
              </p:cNvPr>
              <p:cNvSpPr txBox="1"/>
              <p:nvPr/>
            </p:nvSpPr>
            <p:spPr>
              <a:xfrm>
                <a:off x="4928527" y="4575243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文字方塊 21">
                <a:extLst>
                  <a:ext uri="{FF2B5EF4-FFF2-40B4-BE49-F238E27FC236}">
                    <a16:creationId xmlns:a16="http://schemas.microsoft.com/office/drawing/2014/main" id="{26E19D8E-3C8B-4A4F-8CB3-B0B9949C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8527" y="4575243"/>
                <a:ext cx="3324243" cy="509050"/>
              </a:xfrm>
              <a:prstGeom prst="rect">
                <a:avLst/>
              </a:prstGeom>
              <a:blipFill>
                <a:blip r:embed="rId7"/>
                <a:stretch>
                  <a:fillRect l="-733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22">
                <a:extLst>
                  <a:ext uri="{FF2B5EF4-FFF2-40B4-BE49-F238E27FC236}">
                    <a16:creationId xmlns:a16="http://schemas.microsoft.com/office/drawing/2014/main" id="{8BC1886D-B334-4429-9621-E7D81FE70272}"/>
                  </a:ext>
                </a:extLst>
              </p:cNvPr>
              <p:cNvSpPr txBox="1"/>
              <p:nvPr/>
            </p:nvSpPr>
            <p:spPr>
              <a:xfrm>
                <a:off x="5808723" y="5057702"/>
                <a:ext cx="4478277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22">
                <a:extLst>
                  <a:ext uri="{FF2B5EF4-FFF2-40B4-BE49-F238E27FC236}">
                    <a16:creationId xmlns:a16="http://schemas.microsoft.com/office/drawing/2014/main" id="{8BC1886D-B334-4429-9621-E7D81FE70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8723" y="5057702"/>
                <a:ext cx="4478277" cy="1038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24">
                <a:extLst>
                  <a:ext uri="{FF2B5EF4-FFF2-40B4-BE49-F238E27FC236}">
                    <a16:creationId xmlns:a16="http://schemas.microsoft.com/office/drawing/2014/main" id="{53C8190E-7FFE-491D-86A2-E3582B02AF6C}"/>
                  </a:ext>
                </a:extLst>
              </p:cNvPr>
              <p:cNvSpPr txBox="1"/>
              <p:nvPr/>
            </p:nvSpPr>
            <p:spPr>
              <a:xfrm>
                <a:off x="6347397" y="1536370"/>
                <a:ext cx="4473003" cy="113063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24">
                <a:extLst>
                  <a:ext uri="{FF2B5EF4-FFF2-40B4-BE49-F238E27FC236}">
                    <a16:creationId xmlns:a16="http://schemas.microsoft.com/office/drawing/2014/main" id="{53C8190E-7FFE-491D-86A2-E3582B02A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7397" y="1536370"/>
                <a:ext cx="4473003" cy="11306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3A35A77A-9661-4F83-B0FA-967D351DC820}"/>
              </a:ext>
            </a:extLst>
          </p:cNvPr>
          <p:cNvSpPr/>
          <p:nvPr/>
        </p:nvSpPr>
        <p:spPr>
          <a:xfrm>
            <a:off x="9006441" y="2993648"/>
            <a:ext cx="1813958" cy="89255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6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Least Square</a:t>
            </a:r>
            <a:endParaRPr lang="zh-TW" altLang="en-US" sz="26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15273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 animBg="1"/>
      <p:bldP spid="32" grpId="0"/>
      <p:bldP spid="33" grpId="0"/>
      <p:bldP spid="34" grpId="0"/>
      <p:bldP spid="36" grpId="0" animBg="1"/>
      <p:bldP spid="3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 </a:t>
            </a:r>
            <a:r>
              <a:rPr lang="zh-CN" altLang="en-US" dirty="0"/>
              <a:t>最小二乘法</a:t>
            </a: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851568" y="923531"/>
            <a:ext cx="8616950" cy="470613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参数</a:t>
            </a:r>
            <a:r>
              <a:rPr lang="en-US" altLang="zh-CN" dirty="0">
                <a:solidFill>
                  <a:sysClr val="windowText" lastClr="000000"/>
                </a:solidFill>
              </a:rPr>
              <a:t>/</a:t>
            </a:r>
            <a:r>
              <a:rPr lang="zh-CN" altLang="en-US" dirty="0">
                <a:solidFill>
                  <a:sysClr val="windowText" lastClr="000000"/>
                </a:solidFill>
              </a:rPr>
              <a:t>模型估计：最小二乘法（</a:t>
            </a:r>
            <a:r>
              <a:rPr lang="en-US" altLang="zh-CN" dirty="0">
                <a:solidFill>
                  <a:sysClr val="windowText" lastClr="000000"/>
                </a:solidFill>
              </a:rPr>
              <a:t>least square method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58933318"/>
              </p:ext>
            </p:extLst>
          </p:nvPr>
        </p:nvGraphicFramePr>
        <p:xfrm>
          <a:off x="4011613" y="1371601"/>
          <a:ext cx="3511550" cy="860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05" name="Formula" r:id="rId4" imgW="1755360" imgH="437040" progId="Equation.Ribbit">
                  <p:embed/>
                </p:oleObj>
              </mc:Choice>
              <mc:Fallback>
                <p:oleObj name="Formula" r:id="rId4" imgW="1755360" imgH="4370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1613" y="1371601"/>
                        <a:ext cx="3511550" cy="860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" name="组合 4"/>
          <p:cNvGrpSpPr/>
          <p:nvPr/>
        </p:nvGrpSpPr>
        <p:grpSpPr>
          <a:xfrm>
            <a:off x="2895600" y="2209800"/>
            <a:ext cx="5715000" cy="4267200"/>
            <a:chOff x="1676400" y="2209800"/>
            <a:chExt cx="5401682" cy="42672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676400" y="2209800"/>
              <a:ext cx="5401682" cy="4267200"/>
            </a:xfrm>
            <a:prstGeom prst="rect">
              <a:avLst/>
            </a:prstGeom>
          </p:spPr>
        </p:pic>
        <p:cxnSp>
          <p:nvCxnSpPr>
            <p:cNvPr id="16" name="直接连接符 15"/>
            <p:cNvCxnSpPr/>
            <p:nvPr/>
          </p:nvCxnSpPr>
          <p:spPr bwMode="auto">
            <a:xfrm flipV="1">
              <a:off x="2209800" y="3276600"/>
              <a:ext cx="4648200" cy="2321498"/>
            </a:xfrm>
            <a:prstGeom prst="line">
              <a:avLst/>
            </a:prstGeom>
            <a:ln>
              <a:solidFill>
                <a:srgbClr val="008080"/>
              </a:solidFill>
              <a:headEnd type="non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文本框 16"/>
                <p:cNvSpPr txBox="1"/>
                <p:nvPr/>
              </p:nvSpPr>
              <p:spPr>
                <a:xfrm>
                  <a:off x="4572000" y="4267200"/>
                  <a:ext cx="2438400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1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1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b="1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  <m:t>𝒘𝒙</m:t>
                        </m:r>
                        <m:r>
                          <a:rPr lang="en-US" altLang="zh-CN" b="1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1" i="1">
                            <a:solidFill>
                              <a:srgbClr val="008080"/>
                            </a:solidFill>
                            <a:latin typeface="Cambria Math" panose="02040503050406030204" pitchFamily="18" charset="0"/>
                          </a:rPr>
                          <m:t>𝒃</m:t>
                        </m:r>
                      </m:oMath>
                    </m:oMathPara>
                  </a14:m>
                  <a:endParaRPr lang="zh-CN" altLang="en-US" b="1" dirty="0">
                    <a:solidFill>
                      <a:srgbClr val="008080"/>
                    </a:solidFill>
                  </a:endParaRPr>
                </a:p>
              </p:txBody>
            </p:sp>
          </mc:Choice>
          <mc:Fallback xmlns="">
            <p:sp>
              <p:nvSpPr>
                <p:cNvPr id="17" name="文本框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572000" y="4267200"/>
                  <a:ext cx="2438400" cy="430887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24">
                <a:extLst>
                  <a:ext uri="{FF2B5EF4-FFF2-40B4-BE49-F238E27FC236}">
                    <a16:creationId xmlns:a16="http://schemas.microsoft.com/office/drawing/2014/main" id="{6A231A8C-0BD3-46DC-9F95-520C78F54F9C}"/>
                  </a:ext>
                </a:extLst>
              </p:cNvPr>
              <p:cNvSpPr txBox="1"/>
              <p:nvPr/>
            </p:nvSpPr>
            <p:spPr>
              <a:xfrm>
                <a:off x="2590801" y="1542571"/>
                <a:ext cx="1382713" cy="461665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L</m:t>
                    </m:r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=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24">
                <a:extLst>
                  <a:ext uri="{FF2B5EF4-FFF2-40B4-BE49-F238E27FC236}">
                    <a16:creationId xmlns:a16="http://schemas.microsoft.com/office/drawing/2014/main" id="{6A231A8C-0BD3-46DC-9F95-520C78F54F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90801" y="1542571"/>
                <a:ext cx="1382713" cy="461665"/>
              </a:xfrm>
              <a:prstGeom prst="rect">
                <a:avLst/>
              </a:prstGeom>
              <a:blipFill>
                <a:blip r:embed="rId8"/>
                <a:stretch>
                  <a:fillRect t="-6098" r="-5150" b="-23171"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24953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 </a:t>
            </a:r>
            <a:r>
              <a:rPr lang="zh-CN" altLang="en-US" dirty="0"/>
              <a:t>最小二乘法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4"/>
              <p:cNvSpPr txBox="1">
                <a:spLocks/>
              </p:cNvSpPr>
              <p:nvPr/>
            </p:nvSpPr>
            <p:spPr>
              <a:xfrm>
                <a:off x="839537" y="942582"/>
                <a:ext cx="8616950" cy="4706137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>
                      <a:lumMod val="75000"/>
                      <a:lumOff val="25000"/>
                    </a:schemeClr>
                  </a:buClr>
                  <a:buSzPct val="100000"/>
                  <a:buFont typeface="Wingdings" panose="05000000000000000000" pitchFamily="2" charset="2"/>
                  <a:buChar char="v"/>
                  <a:defRPr lang="zh-CN" altLang="en-US" sz="2200" kern="1200" baseline="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030A0"/>
                  </a:buClr>
                  <a:buFont typeface="Wingdings" panose="05000000000000000000" pitchFamily="2" charset="2"/>
                  <a:buChar char="Ø"/>
                  <a:defRPr sz="20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p"/>
                  <a:defRPr sz="16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  <a:buClr>
                    <a:srgbClr val="002060">
                      <a:lumMod val="75000"/>
                      <a:lumOff val="25000"/>
                    </a:srgbClr>
                  </a:buClr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分别对</a:t>
                </a:r>
                <a14:m>
                  <m:oMath xmlns:m="http://schemas.openxmlformats.org/officeDocument/2006/math">
                    <m:r>
                      <a:rPr lang="zh-CN" altLang="en-US" i="1" dirty="0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</a:rPr>
                  <a:t>和</a:t>
                </a:r>
                <a:r>
                  <a:rPr lang="en-US" altLang="zh-CN" i="1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</a:t>
                </a:r>
                <a:r>
                  <a:rPr lang="zh-CN" altLang="en-US" dirty="0">
                    <a:solidFill>
                      <a:sysClr val="windowText" lastClr="000000"/>
                    </a:solidFill>
                  </a:rPr>
                  <a:t>求导，可得</a:t>
                </a:r>
              </a:p>
            </p:txBody>
          </p:sp>
        </mc:Choice>
        <mc:Fallback xmlns="">
          <p:sp>
            <p:nvSpPr>
              <p:cNvPr id="9" name="内容占位符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37" y="942582"/>
                <a:ext cx="8616950" cy="4706137"/>
              </a:xfrm>
              <a:prstGeom prst="rect">
                <a:avLst/>
              </a:prstGeom>
              <a:blipFill>
                <a:blip r:embed="rId4"/>
                <a:stretch>
                  <a:fillRect l="-778" t="-15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3953928"/>
              </p:ext>
            </p:extLst>
          </p:nvPr>
        </p:nvGraphicFramePr>
        <p:xfrm>
          <a:off x="2536867" y="1408114"/>
          <a:ext cx="4733842" cy="8778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5" name="Formula" r:id="rId5" imgW="2563200" imgH="482760" progId="Equation.Ribbit">
                  <p:embed/>
                </p:oleObj>
              </mc:Choice>
              <mc:Fallback>
                <p:oleObj name="Formula" r:id="rId5" imgW="2563200" imgH="482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36867" y="1408114"/>
                        <a:ext cx="4733842" cy="8778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4788545"/>
              </p:ext>
            </p:extLst>
          </p:nvPr>
        </p:nvGraphicFramePr>
        <p:xfrm>
          <a:off x="2514600" y="2412136"/>
          <a:ext cx="4098636" cy="86446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026" name="Formula" r:id="rId7" imgW="2254320" imgH="482760" progId="Equation.Ribbit">
                  <p:embed/>
                </p:oleObj>
              </mc:Choice>
              <mc:Fallback>
                <p:oleObj name="Formula" r:id="rId7" imgW="2254320" imgH="482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14600" y="2412136"/>
                        <a:ext cx="4098636" cy="86446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下箭头 4"/>
          <p:cNvSpPr/>
          <p:nvPr/>
        </p:nvSpPr>
        <p:spPr bwMode="auto">
          <a:xfrm>
            <a:off x="4191000" y="3200400"/>
            <a:ext cx="533400" cy="533400"/>
          </a:xfrm>
          <a:prstGeom prst="downArrow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290513" indent="-290513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4152576-47A6-4897-B477-86DA14D7972A}"/>
              </a:ext>
            </a:extLst>
          </p:cNvPr>
          <p:cNvGrpSpPr/>
          <p:nvPr/>
        </p:nvGrpSpPr>
        <p:grpSpPr>
          <a:xfrm>
            <a:off x="863600" y="3755554"/>
            <a:ext cx="8616950" cy="2681429"/>
            <a:chOff x="260350" y="3810000"/>
            <a:chExt cx="8616950" cy="2681429"/>
          </a:xfrm>
        </p:grpSpPr>
        <p:grpSp>
          <p:nvGrpSpPr>
            <p:cNvPr id="4" name="组合 3"/>
            <p:cNvGrpSpPr/>
            <p:nvPr/>
          </p:nvGrpSpPr>
          <p:grpSpPr>
            <a:xfrm>
              <a:off x="260350" y="3810000"/>
              <a:ext cx="8616950" cy="2681429"/>
              <a:chOff x="260350" y="3810000"/>
              <a:chExt cx="8616950" cy="2681429"/>
            </a:xfrm>
          </p:grpSpPr>
          <p:sp>
            <p:nvSpPr>
              <p:cNvPr id="15" name="内容占位符 4"/>
              <p:cNvSpPr txBox="1">
                <a:spLocks/>
              </p:cNvSpPr>
              <p:nvPr/>
            </p:nvSpPr>
            <p:spPr>
              <a:xfrm>
                <a:off x="260350" y="3810000"/>
                <a:ext cx="8616950" cy="533400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>
                      <a:lumMod val="75000"/>
                      <a:lumOff val="25000"/>
                    </a:schemeClr>
                  </a:buClr>
                  <a:buSzPct val="100000"/>
                  <a:buFont typeface="Wingdings" panose="05000000000000000000" pitchFamily="2" charset="2"/>
                  <a:buChar char="v"/>
                  <a:defRPr lang="zh-CN" altLang="en-US" sz="2200" kern="1200" baseline="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030A0"/>
                  </a:buClr>
                  <a:buFont typeface="Wingdings" panose="05000000000000000000" pitchFamily="2" charset="2"/>
                  <a:buChar char="Ø"/>
                  <a:defRPr sz="20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p"/>
                  <a:defRPr sz="16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  <a:buClr>
                    <a:srgbClr val="002060">
                      <a:lumMod val="75000"/>
                      <a:lumOff val="25000"/>
                    </a:srgbClr>
                  </a:buClr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得到闭式（</a:t>
                </a:r>
                <a:r>
                  <a:rPr lang="en-US" altLang="zh-CN" dirty="0">
                    <a:solidFill>
                      <a:sysClr val="windowText" lastClr="000000"/>
                    </a:solidFill>
                  </a:rPr>
                  <a:t>closed-form</a:t>
                </a:r>
                <a:r>
                  <a:rPr lang="en-US" altLang="en-US" dirty="0">
                    <a:solidFill>
                      <a:sysClr val="windowText" lastClr="000000"/>
                    </a:solidFill>
                  </a:rPr>
                  <a:t>）</a:t>
                </a:r>
                <a:r>
                  <a:rPr lang="zh-CN" altLang="en-US" dirty="0">
                    <a:solidFill>
                      <a:sysClr val="windowText" lastClr="000000"/>
                    </a:solidFill>
                  </a:rPr>
                  <a:t>解</a:t>
                </a:r>
              </a:p>
            </p:txBody>
          </p:sp>
          <p:graphicFrame>
            <p:nvGraphicFramePr>
              <p:cNvPr id="16" name="对象 1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10118052"/>
                  </p:ext>
                </p:extLst>
              </p:nvPr>
            </p:nvGraphicFramePr>
            <p:xfrm>
              <a:off x="1865914" y="4327608"/>
              <a:ext cx="2957079" cy="1402773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27" name="Formula" r:id="rId9" imgW="1625760" imgH="787680" progId="Equation.Ribbit">
                      <p:embed/>
                    </p:oleObj>
                  </mc:Choice>
                  <mc:Fallback>
                    <p:oleObj name="Formula" r:id="rId9" imgW="1625760" imgH="787680" progId="Equation.Ribbit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0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65914" y="4327608"/>
                            <a:ext cx="2957079" cy="1402773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7" name="对象 16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57656144"/>
                  </p:ext>
                </p:extLst>
              </p:nvPr>
            </p:nvGraphicFramePr>
            <p:xfrm>
              <a:off x="1911350" y="5880963"/>
              <a:ext cx="2291773" cy="610466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28" name="Formula" r:id="rId11" imgW="1260000" imgH="341640" progId="Equation.Ribbit">
                      <p:embed/>
                    </p:oleObj>
                  </mc:Choice>
                  <mc:Fallback>
                    <p:oleObj name="Formula" r:id="rId11" imgW="1260000" imgH="341640" progId="Equation.Ribbit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911350" y="5880963"/>
                            <a:ext cx="2291773" cy="610466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18" name="对象 17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549880882"/>
                  </p:ext>
                </p:extLst>
              </p:nvPr>
            </p:nvGraphicFramePr>
            <p:xfrm>
              <a:off x="6178550" y="4698954"/>
              <a:ext cx="1524000" cy="6731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30029" name="Formula" r:id="rId13" imgW="762120" imgH="341640" progId="Equation.Ribbit">
                      <p:embed/>
                    </p:oleObj>
                  </mc:Choice>
                  <mc:Fallback>
                    <p:oleObj name="Formula" r:id="rId13" imgW="762120" imgH="341640" progId="Equation.Ribbit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178550" y="4698954"/>
                            <a:ext cx="1524000" cy="673100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rgbClr val="000000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3" name="文本框 2"/>
              <p:cNvSpPr txBox="1"/>
              <p:nvPr/>
            </p:nvSpPr>
            <p:spPr>
              <a:xfrm>
                <a:off x="5187950" y="4830693"/>
                <a:ext cx="990600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zh-CN" altLang="en-US" sz="2200" dirty="0">
                    <a:solidFill>
                      <a:sysClr val="windowText" lastClr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其中，</a:t>
                </a:r>
              </a:p>
            </p:txBody>
          </p:sp>
        </p:grp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CFF491A-00AD-4832-B956-AF267B4DD217}"/>
                </a:ext>
              </a:extLst>
            </p:cNvPr>
            <p:cNvSpPr txBox="1"/>
            <p:nvPr/>
          </p:nvSpPr>
          <p:spPr>
            <a:xfrm>
              <a:off x="1987550" y="4665934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dirty="0"/>
                <a:t>*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011CAB2-9026-4D20-9985-499CC410A60C}"/>
                </a:ext>
              </a:extLst>
            </p:cNvPr>
            <p:cNvSpPr txBox="1"/>
            <p:nvPr/>
          </p:nvSpPr>
          <p:spPr>
            <a:xfrm>
              <a:off x="1987550" y="5791305"/>
              <a:ext cx="304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dirty="0"/>
                <a:t>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487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470898"/>
          </a:xfrm>
        </p:spPr>
        <p:txBody>
          <a:bodyPr/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914400" y="1047750"/>
            <a:ext cx="8686800" cy="4762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rgbClr val="FF0000"/>
                </a:solidFill>
              </a:rPr>
              <a:t>线性回归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最小二乘法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梯度下降法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</a:rPr>
              <a:t>二分类任务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FF0000"/>
                </a:solidFill>
              </a:rPr>
              <a:t>对数几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率</a:t>
            </a:r>
            <a:r>
              <a:rPr lang="zh-CN" altLang="en-US" sz="2000" b="1" dirty="0">
                <a:solidFill>
                  <a:srgbClr val="FF0000"/>
                </a:solidFill>
              </a:rPr>
              <a:t>回归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线性判别分析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</a:rPr>
              <a:t>多分类任务</a:t>
            </a:r>
            <a:endParaRPr lang="en-US" altLang="zh-CN" sz="2400" b="1" dirty="0">
              <a:solidFill>
                <a:schemeClr val="tx1"/>
              </a:solidFill>
            </a:endParaRP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一对一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一对其余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787400" lvl="2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schemeClr val="tx1"/>
                </a:solidFill>
              </a:rPr>
              <a:t>多对多</a:t>
            </a:r>
            <a:endParaRPr lang="en-US" altLang="zh-CN" sz="2000" dirty="0">
              <a:solidFill>
                <a:schemeClr val="tx1"/>
              </a:solidFill>
            </a:endParaRP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</a:rPr>
              <a:t>类别不平衡问题</a:t>
            </a:r>
            <a:endParaRPr lang="en-US" altLang="zh-CN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672133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Find Best Function</a:t>
            </a:r>
            <a:endParaRPr lang="zh-CN" altLang="en-US" dirty="0"/>
          </a:p>
        </p:txBody>
      </p:sp>
      <p:sp>
        <p:nvSpPr>
          <p:cNvPr id="20" name="圓柱 5">
            <a:extLst>
              <a:ext uri="{FF2B5EF4-FFF2-40B4-BE49-F238E27FC236}">
                <a16:creationId xmlns:a16="http://schemas.microsoft.com/office/drawing/2014/main" id="{BCE8FB4B-F466-4F07-9BFC-9B0C6EC05E61}"/>
              </a:ext>
            </a:extLst>
          </p:cNvPr>
          <p:cNvSpPr/>
          <p:nvPr/>
        </p:nvSpPr>
        <p:spPr>
          <a:xfrm>
            <a:off x="1949280" y="1371600"/>
            <a:ext cx="1636295" cy="1090863"/>
          </a:xfrm>
          <a:prstGeom prst="can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A set of function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21" name="Object 12">
            <a:extLst>
              <a:ext uri="{FF2B5EF4-FFF2-40B4-BE49-F238E27FC236}">
                <a16:creationId xmlns:a16="http://schemas.microsoft.com/office/drawing/2014/main" id="{03A8A811-0524-4E6C-8DA6-0604C198026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062425" y="2146185"/>
          <a:ext cx="1109662" cy="4619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183" name="方程式" r:id="rId4" imgW="520560" imgH="215640" progId="Equation.3">
                  <p:embed/>
                </p:oleObj>
              </mc:Choice>
              <mc:Fallback>
                <p:oleObj name="方程式" r:id="rId4" imgW="520560" imgH="215640" progId="Equation.3">
                  <p:embed/>
                  <p:pic>
                    <p:nvPicPr>
                      <p:cNvPr id="21" name="Object 12">
                        <a:extLst>
                          <a:ext uri="{FF2B5EF4-FFF2-40B4-BE49-F238E27FC236}">
                            <a16:creationId xmlns:a16="http://schemas.microsoft.com/office/drawing/2014/main" id="{03A8A811-0524-4E6C-8DA6-0604C198026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62425" y="2146185"/>
                        <a:ext cx="1109662" cy="4619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2" name="文字方塊 5">
            <a:extLst>
              <a:ext uri="{FF2B5EF4-FFF2-40B4-BE49-F238E27FC236}">
                <a16:creationId xmlns:a16="http://schemas.microsoft.com/office/drawing/2014/main" id="{7A254A02-991A-40BA-BA51-78A5148187DD}"/>
              </a:ext>
            </a:extLst>
          </p:cNvPr>
          <p:cNvSpPr txBox="1"/>
          <p:nvPr/>
        </p:nvSpPr>
        <p:spPr>
          <a:xfrm>
            <a:off x="4062426" y="1610132"/>
            <a:ext cx="1205154" cy="523220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Model</a:t>
            </a:r>
            <a:endParaRPr lang="zh-TW" altLang="en-US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3" name="圓柱 22">
            <a:extLst>
              <a:ext uri="{FF2B5EF4-FFF2-40B4-BE49-F238E27FC236}">
                <a16:creationId xmlns:a16="http://schemas.microsoft.com/office/drawing/2014/main" id="{C422ADBA-BF8E-4317-BC9C-E0452A00D0EB}"/>
              </a:ext>
            </a:extLst>
          </p:cNvPr>
          <p:cNvSpPr/>
          <p:nvPr/>
        </p:nvSpPr>
        <p:spPr>
          <a:xfrm>
            <a:off x="1890501" y="4852737"/>
            <a:ext cx="1636295" cy="1090863"/>
          </a:xfrm>
          <a:prstGeom prst="can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Training</a:t>
            </a:r>
          </a:p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Data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圓角矩形 26">
            <a:extLst>
              <a:ext uri="{FF2B5EF4-FFF2-40B4-BE49-F238E27FC236}">
                <a16:creationId xmlns:a16="http://schemas.microsoft.com/office/drawing/2014/main" id="{389F3EEF-7D52-4D44-890C-C94163989D94}"/>
              </a:ext>
            </a:extLst>
          </p:cNvPr>
          <p:cNvSpPr/>
          <p:nvPr/>
        </p:nvSpPr>
        <p:spPr>
          <a:xfrm>
            <a:off x="1752600" y="3144091"/>
            <a:ext cx="1912095" cy="1090863"/>
          </a:xfrm>
          <a:prstGeom prst="round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Goodness of function f</a:t>
            </a:r>
            <a:endParaRPr lang="en-US" altLang="zh-TW" sz="2400" kern="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5" name="直線單箭頭接點 8">
            <a:extLst>
              <a:ext uri="{FF2B5EF4-FFF2-40B4-BE49-F238E27FC236}">
                <a16:creationId xmlns:a16="http://schemas.microsoft.com/office/drawing/2014/main" id="{42B6A825-3BA7-4643-9657-2C15E4042EAA}"/>
              </a:ext>
            </a:extLst>
          </p:cNvPr>
          <p:cNvCxnSpPr/>
          <p:nvPr/>
        </p:nvCxnSpPr>
        <p:spPr>
          <a:xfrm flipV="1">
            <a:off x="2729704" y="4256725"/>
            <a:ext cx="0" cy="545431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26" name="直線單箭頭接點 9">
            <a:extLst>
              <a:ext uri="{FF2B5EF4-FFF2-40B4-BE49-F238E27FC236}">
                <a16:creationId xmlns:a16="http://schemas.microsoft.com/office/drawing/2014/main" id="{23F13938-3A40-44BA-A14B-931F57D69A7D}"/>
              </a:ext>
            </a:extLst>
          </p:cNvPr>
          <p:cNvCxnSpPr/>
          <p:nvPr/>
        </p:nvCxnSpPr>
        <p:spPr>
          <a:xfrm>
            <a:off x="2729704" y="2641358"/>
            <a:ext cx="0" cy="480962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7" name="文字方塊 17">
            <a:extLst>
              <a:ext uri="{FF2B5EF4-FFF2-40B4-BE49-F238E27FC236}">
                <a16:creationId xmlns:a16="http://schemas.microsoft.com/office/drawing/2014/main" id="{585E648D-342C-41C9-A31D-307523152E7F}"/>
              </a:ext>
            </a:extLst>
          </p:cNvPr>
          <p:cNvSpPr txBox="1"/>
          <p:nvPr/>
        </p:nvSpPr>
        <p:spPr>
          <a:xfrm>
            <a:off x="4552186" y="3196466"/>
            <a:ext cx="349058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Pick the “Best” Function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8" name="直線單箭頭接點 18">
            <a:extLst>
              <a:ext uri="{FF2B5EF4-FFF2-40B4-BE49-F238E27FC236}">
                <a16:creationId xmlns:a16="http://schemas.microsoft.com/office/drawing/2014/main" id="{9B01020F-1A51-4CB1-91C7-96238C159653}"/>
              </a:ext>
            </a:extLst>
          </p:cNvPr>
          <p:cNvCxnSpPr>
            <a:cxnSpLocks/>
          </p:cNvCxnSpPr>
          <p:nvPr/>
        </p:nvCxnSpPr>
        <p:spPr>
          <a:xfrm>
            <a:off x="3664695" y="3697178"/>
            <a:ext cx="4446508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30" name="直線單箭頭接點 12">
            <a:extLst>
              <a:ext uri="{FF2B5EF4-FFF2-40B4-BE49-F238E27FC236}">
                <a16:creationId xmlns:a16="http://schemas.microsoft.com/office/drawing/2014/main" id="{0D686EF5-7B66-4345-B0AF-88F766723497}"/>
              </a:ext>
            </a:extLst>
          </p:cNvPr>
          <p:cNvCxnSpPr>
            <a:cxnSpLocks/>
          </p:cNvCxnSpPr>
          <p:nvPr/>
        </p:nvCxnSpPr>
        <p:spPr>
          <a:xfrm flipV="1">
            <a:off x="3664695" y="2133352"/>
            <a:ext cx="2431305" cy="1295648"/>
          </a:xfrm>
          <a:prstGeom prst="straightConnector1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1" name="矩形 30">
            <a:extLst>
              <a:ext uri="{FF2B5EF4-FFF2-40B4-BE49-F238E27FC236}">
                <a16:creationId xmlns:a16="http://schemas.microsoft.com/office/drawing/2014/main" id="{101E61C5-8EEF-49B4-AE1D-4638E0FCD430}"/>
              </a:ext>
            </a:extLst>
          </p:cNvPr>
          <p:cNvSpPr/>
          <p:nvPr/>
        </p:nvSpPr>
        <p:spPr>
          <a:xfrm>
            <a:off x="4733847" y="3192216"/>
            <a:ext cx="3131159" cy="434628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15">
                <a:extLst>
                  <a:ext uri="{FF2B5EF4-FFF2-40B4-BE49-F238E27FC236}">
                    <a16:creationId xmlns:a16="http://schemas.microsoft.com/office/drawing/2014/main" id="{303FE54C-6A6B-4DFF-9BFC-602E5DC27167}"/>
                  </a:ext>
                </a:extLst>
              </p:cNvPr>
              <p:cNvSpPr txBox="1"/>
              <p:nvPr/>
            </p:nvSpPr>
            <p:spPr>
              <a:xfrm>
                <a:off x="4765931" y="3943347"/>
                <a:ext cx="2509533" cy="52245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𝑎𝑟𝑔</m:t>
                          </m:r>
                        </m:fName>
                        <m:e>
                          <m:func>
                            <m:func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limLow>
                                <m:limLow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limLow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TW" sz="240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min</m:t>
                                  </m:r>
                                </m:e>
                                <m:lim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lim>
                              </m:limLow>
                            </m:fName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</m:d>
                            </m:e>
                          </m:func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15">
                <a:extLst>
                  <a:ext uri="{FF2B5EF4-FFF2-40B4-BE49-F238E27FC236}">
                    <a16:creationId xmlns:a16="http://schemas.microsoft.com/office/drawing/2014/main" id="{303FE54C-6A6B-4DFF-9BFC-602E5DC271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931" y="3943347"/>
                <a:ext cx="2509533" cy="522451"/>
              </a:xfrm>
              <a:prstGeom prst="rect">
                <a:avLst/>
              </a:prstGeom>
              <a:blipFill>
                <a:blip r:embed="rId6"/>
                <a:stretch>
                  <a:fillRect l="-4136" b="-197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21">
                <a:extLst>
                  <a:ext uri="{FF2B5EF4-FFF2-40B4-BE49-F238E27FC236}">
                    <a16:creationId xmlns:a16="http://schemas.microsoft.com/office/drawing/2014/main" id="{26E19D8E-3C8B-4A4F-8CB3-B0B9949CF893}"/>
                  </a:ext>
                </a:extLst>
              </p:cNvPr>
              <p:cNvSpPr txBox="1"/>
              <p:nvPr/>
            </p:nvSpPr>
            <p:spPr>
              <a:xfrm>
                <a:off x="4711235" y="4575243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文字方塊 21">
                <a:extLst>
                  <a:ext uri="{FF2B5EF4-FFF2-40B4-BE49-F238E27FC236}">
                    <a16:creationId xmlns:a16="http://schemas.microsoft.com/office/drawing/2014/main" id="{26E19D8E-3C8B-4A4F-8CB3-B0B9949CF8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1235" y="4575243"/>
                <a:ext cx="3324243" cy="509050"/>
              </a:xfrm>
              <a:prstGeom prst="rect">
                <a:avLst/>
              </a:prstGeom>
              <a:blipFill>
                <a:blip r:embed="rId7"/>
                <a:stretch>
                  <a:fillRect l="-917" b="-9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22">
                <a:extLst>
                  <a:ext uri="{FF2B5EF4-FFF2-40B4-BE49-F238E27FC236}">
                    <a16:creationId xmlns:a16="http://schemas.microsoft.com/office/drawing/2014/main" id="{8BC1886D-B334-4429-9621-E7D81FE70272}"/>
                  </a:ext>
                </a:extLst>
              </p:cNvPr>
              <p:cNvSpPr txBox="1"/>
              <p:nvPr/>
            </p:nvSpPr>
            <p:spPr>
              <a:xfrm>
                <a:off x="5591431" y="5057702"/>
                <a:ext cx="4478277" cy="10382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nary>
                            <m:naryPr>
                              <m:chr m:val="∑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d>
                                        <m:d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+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∙</m:t>
                                          </m:r>
                                          <m:sSub>
                                            <m:sSubPr>
                                              <m:ctrlP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𝑥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TW" sz="2400" i="1">
                                                  <a:solidFill>
                                                    <a:prstClr val="black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</m:e>
                                  </m:d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22">
                <a:extLst>
                  <a:ext uri="{FF2B5EF4-FFF2-40B4-BE49-F238E27FC236}">
                    <a16:creationId xmlns:a16="http://schemas.microsoft.com/office/drawing/2014/main" id="{8BC1886D-B334-4429-9621-E7D81FE70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1431" y="5057702"/>
                <a:ext cx="4478277" cy="10382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矩形 34">
            <a:extLst>
              <a:ext uri="{FF2B5EF4-FFF2-40B4-BE49-F238E27FC236}">
                <a16:creationId xmlns:a16="http://schemas.microsoft.com/office/drawing/2014/main" id="{DC51AEE3-19FB-4722-8AC9-9BFC3FCC13A0}"/>
              </a:ext>
            </a:extLst>
          </p:cNvPr>
          <p:cNvSpPr/>
          <p:nvPr/>
        </p:nvSpPr>
        <p:spPr>
          <a:xfrm>
            <a:off x="8854042" y="3900387"/>
            <a:ext cx="1813958" cy="892552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6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Gradient Descent</a:t>
            </a:r>
            <a:endParaRPr lang="zh-TW" altLang="en-US" sz="26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24">
                <a:extLst>
                  <a:ext uri="{FF2B5EF4-FFF2-40B4-BE49-F238E27FC236}">
                    <a16:creationId xmlns:a16="http://schemas.microsoft.com/office/drawing/2014/main" id="{53C8190E-7FFE-491D-86A2-E3582B02AF6C}"/>
                  </a:ext>
                </a:extLst>
              </p:cNvPr>
              <p:cNvSpPr txBox="1"/>
              <p:nvPr/>
            </p:nvSpPr>
            <p:spPr>
              <a:xfrm>
                <a:off x="6194997" y="1536370"/>
                <a:ext cx="4473003" cy="1130631"/>
              </a:xfrm>
              <a:prstGeom prst="rect">
                <a:avLst/>
              </a:prstGeom>
              <a:noFill/>
              <a:ln w="38100">
                <a:solidFill>
                  <a:srgbClr val="0070C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24">
                <a:extLst>
                  <a:ext uri="{FF2B5EF4-FFF2-40B4-BE49-F238E27FC236}">
                    <a16:creationId xmlns:a16="http://schemas.microsoft.com/office/drawing/2014/main" id="{53C8190E-7FFE-491D-86A2-E3582B02AF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94997" y="1536370"/>
                <a:ext cx="4473003" cy="113063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38100">
                <a:solidFill>
                  <a:srgbClr val="0070C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3A35A77A-9661-4F83-B0FA-967D351DC820}"/>
              </a:ext>
            </a:extLst>
          </p:cNvPr>
          <p:cNvSpPr/>
          <p:nvPr/>
        </p:nvSpPr>
        <p:spPr>
          <a:xfrm>
            <a:off x="8854042" y="2879913"/>
            <a:ext cx="1813958" cy="892552"/>
          </a:xfrm>
          <a:prstGeom prst="rect">
            <a:avLst/>
          </a:prstGeom>
          <a:solidFill>
            <a:srgbClr val="00B05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6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Least Square</a:t>
            </a:r>
            <a:endParaRPr lang="zh-TW" altLang="en-US" sz="26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96023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Gradient Descent</a:t>
            </a:r>
            <a:endParaRPr lang="zh-CN" altLang="en-US" dirty="0"/>
          </a:p>
        </p:txBody>
      </p:sp>
      <p:sp>
        <p:nvSpPr>
          <p:cNvPr id="25" name="內容版面配置區 2">
            <a:extLst>
              <a:ext uri="{FF2B5EF4-FFF2-40B4-BE49-F238E27FC236}">
                <a16:creationId xmlns:a16="http://schemas.microsoft.com/office/drawing/2014/main" id="{49AFA748-FD01-4C33-AC70-27A2ED6D64C6}"/>
              </a:ext>
            </a:extLst>
          </p:cNvPr>
          <p:cNvSpPr txBox="1">
            <a:spLocks/>
          </p:cNvSpPr>
          <p:nvPr/>
        </p:nvSpPr>
        <p:spPr>
          <a:xfrm>
            <a:off x="1006183" y="980536"/>
            <a:ext cx="7886700" cy="53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  <a:defRPr/>
            </a:pPr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Consider loss function </a:t>
            </a:r>
            <a:r>
              <a:rPr lang="en-US" altLang="zh-TW" sz="2400" dirty="0">
                <a:solidFill>
                  <a:srgbClr val="0070C0"/>
                </a:solidFill>
                <a:latin typeface="Cambria Math" panose="02040503050406030204" pitchFamily="18" charset="0"/>
                <a:ea typeface="新細明體" panose="02020500000000000000" pitchFamily="18" charset="-120"/>
              </a:rPr>
              <a:t>𝐿(𝑤)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 with one parameter w: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3">
                <a:extLst>
                  <a:ext uri="{FF2B5EF4-FFF2-40B4-BE49-F238E27FC236}">
                    <a16:creationId xmlns:a16="http://schemas.microsoft.com/office/drawing/2014/main" id="{69E89E92-084D-4A01-BD81-ADAE4870D85A}"/>
                  </a:ext>
                </a:extLst>
              </p:cNvPr>
              <p:cNvSpPr txBox="1"/>
              <p:nvPr/>
            </p:nvSpPr>
            <p:spPr>
              <a:xfrm>
                <a:off x="1066800" y="2809725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3">
                <a:extLst>
                  <a:ext uri="{FF2B5EF4-FFF2-40B4-BE49-F238E27FC236}">
                    <a16:creationId xmlns:a16="http://schemas.microsoft.com/office/drawing/2014/main" id="{69E89E92-084D-4A01-BD81-ADAE4870D8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800" y="2809725"/>
                <a:ext cx="1400487" cy="830997"/>
              </a:xfrm>
              <a:prstGeom prst="rect">
                <a:avLst/>
              </a:prstGeom>
              <a:blipFill>
                <a:blip r:embed="rId4"/>
                <a:stretch>
                  <a:fillRect t="-58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單箭頭接點 4">
            <a:extLst>
              <a:ext uri="{FF2B5EF4-FFF2-40B4-BE49-F238E27FC236}">
                <a16:creationId xmlns:a16="http://schemas.microsoft.com/office/drawing/2014/main" id="{2C9B476E-04B9-42B3-8CB5-6342DE898A13}"/>
              </a:ext>
            </a:extLst>
          </p:cNvPr>
          <p:cNvCxnSpPr/>
          <p:nvPr/>
        </p:nvCxnSpPr>
        <p:spPr>
          <a:xfrm>
            <a:off x="1559422" y="5759023"/>
            <a:ext cx="828110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28" name="Object 12">
            <a:extLst>
              <a:ext uri="{FF2B5EF4-FFF2-40B4-BE49-F238E27FC236}">
                <a16:creationId xmlns:a16="http://schemas.microsoft.com/office/drawing/2014/main" id="{3887DEEB-BE13-4B31-B637-0A05B8F99AFC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75069549"/>
              </p:ext>
            </p:extLst>
          </p:nvPr>
        </p:nvGraphicFramePr>
        <p:xfrm>
          <a:off x="9322953" y="5791881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075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22953" y="5791881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9" name="直線單箭頭接點 6">
            <a:extLst>
              <a:ext uri="{FF2B5EF4-FFF2-40B4-BE49-F238E27FC236}">
                <a16:creationId xmlns:a16="http://schemas.microsoft.com/office/drawing/2014/main" id="{8502572B-20CB-41D7-935D-9F9070622737}"/>
              </a:ext>
            </a:extLst>
          </p:cNvPr>
          <p:cNvCxnSpPr/>
          <p:nvPr/>
        </p:nvCxnSpPr>
        <p:spPr>
          <a:xfrm flipV="1">
            <a:off x="2372477" y="2205388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手繪多邊形 54">
            <a:extLst>
              <a:ext uri="{FF2B5EF4-FFF2-40B4-BE49-F238E27FC236}">
                <a16:creationId xmlns:a16="http://schemas.microsoft.com/office/drawing/2014/main" id="{BD0CEA45-98AE-4495-BFA4-FAA466AEBAEB}"/>
              </a:ext>
            </a:extLst>
          </p:cNvPr>
          <p:cNvSpPr/>
          <p:nvPr/>
        </p:nvSpPr>
        <p:spPr>
          <a:xfrm>
            <a:off x="2027100" y="2116333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1" name="手繪多邊形 59">
            <a:extLst>
              <a:ext uri="{FF2B5EF4-FFF2-40B4-BE49-F238E27FC236}">
                <a16:creationId xmlns:a16="http://schemas.microsoft.com/office/drawing/2014/main" id="{33028233-BA07-4CFB-AD5B-55ADF535FAD8}"/>
              </a:ext>
            </a:extLst>
          </p:cNvPr>
          <p:cNvSpPr/>
          <p:nvPr/>
        </p:nvSpPr>
        <p:spPr>
          <a:xfrm flipH="1">
            <a:off x="8686800" y="2116333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4BFD4DF-425B-473E-AE6C-5A16F08A0114}"/>
                  </a:ext>
                </a:extLst>
              </p:cNvPr>
              <p:cNvSpPr/>
              <p:nvPr/>
            </p:nvSpPr>
            <p:spPr>
              <a:xfrm>
                <a:off x="4618351" y="1411344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A4BFD4DF-425B-473E-AE6C-5A16F08A01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18351" y="1411344"/>
                <a:ext cx="2809615" cy="572849"/>
              </a:xfrm>
              <a:prstGeom prst="rect">
                <a:avLst/>
              </a:prstGeom>
              <a:blipFill>
                <a:blip r:embed="rId7"/>
                <a:stretch>
                  <a:fillRect b="-2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文字方塊 10">
            <a:extLst>
              <a:ext uri="{FF2B5EF4-FFF2-40B4-BE49-F238E27FC236}">
                <a16:creationId xmlns:a16="http://schemas.microsoft.com/office/drawing/2014/main" id="{AB97C56C-5E63-4335-ACD1-84D6C0FBD59B}"/>
              </a:ext>
            </a:extLst>
          </p:cNvPr>
          <p:cNvSpPr txBox="1"/>
          <p:nvPr/>
        </p:nvSpPr>
        <p:spPr>
          <a:xfrm>
            <a:off x="3106265" y="2126080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(Randomly) Pick an initial value 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4" name="橢圓 11">
            <a:extLst>
              <a:ext uri="{FF2B5EF4-FFF2-40B4-BE49-F238E27FC236}">
                <a16:creationId xmlns:a16="http://schemas.microsoft.com/office/drawing/2014/main" id="{28156975-816A-4A57-8F42-79EB781A6FA4}"/>
              </a:ext>
            </a:extLst>
          </p:cNvPr>
          <p:cNvSpPr/>
          <p:nvPr/>
        </p:nvSpPr>
        <p:spPr>
          <a:xfrm>
            <a:off x="2927213" y="5600083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5" name="直線接點 12">
            <a:extLst>
              <a:ext uri="{FF2B5EF4-FFF2-40B4-BE49-F238E27FC236}">
                <a16:creationId xmlns:a16="http://schemas.microsoft.com/office/drawing/2014/main" id="{E33AC777-E687-4AF6-A428-1C37DFD7296F}"/>
              </a:ext>
            </a:extLst>
          </p:cNvPr>
          <p:cNvCxnSpPr/>
          <p:nvPr/>
        </p:nvCxnSpPr>
        <p:spPr>
          <a:xfrm>
            <a:off x="3004036" y="4214933"/>
            <a:ext cx="0" cy="147187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13">
                <a:extLst>
                  <a:ext uri="{FF2B5EF4-FFF2-40B4-BE49-F238E27FC236}">
                    <a16:creationId xmlns:a16="http://schemas.microsoft.com/office/drawing/2014/main" id="{96804E22-4FB0-41A6-8F49-F7BB30BCA77B}"/>
                  </a:ext>
                </a:extLst>
              </p:cNvPr>
              <p:cNvSpPr txBox="1"/>
              <p:nvPr/>
            </p:nvSpPr>
            <p:spPr>
              <a:xfrm>
                <a:off x="3119011" y="2560237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13">
                <a:extLst>
                  <a:ext uri="{FF2B5EF4-FFF2-40B4-BE49-F238E27FC236}">
                    <a16:creationId xmlns:a16="http://schemas.microsoft.com/office/drawing/2014/main" id="{96804E22-4FB0-41A6-8F49-F7BB30BCA7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19011" y="2560237"/>
                <a:ext cx="4406380" cy="624273"/>
              </a:xfrm>
              <a:prstGeom prst="rect">
                <a:avLst/>
              </a:prstGeom>
              <a:blipFill>
                <a:blip r:embed="rId8"/>
                <a:stretch>
                  <a:fillRect l="-1939" b="-98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矩形 36">
            <a:extLst>
              <a:ext uri="{FF2B5EF4-FFF2-40B4-BE49-F238E27FC236}">
                <a16:creationId xmlns:a16="http://schemas.microsoft.com/office/drawing/2014/main" id="{7F9C163A-1418-4515-8777-5ED3AE6E6623}"/>
              </a:ext>
            </a:extLst>
          </p:cNvPr>
          <p:cNvSpPr/>
          <p:nvPr/>
        </p:nvSpPr>
        <p:spPr>
          <a:xfrm>
            <a:off x="2768875" y="5739017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8" name="直線接點 15">
            <a:extLst>
              <a:ext uri="{FF2B5EF4-FFF2-40B4-BE49-F238E27FC236}">
                <a16:creationId xmlns:a16="http://schemas.microsoft.com/office/drawing/2014/main" id="{1CB2C907-1F2B-4517-B545-58FC71EF597A}"/>
              </a:ext>
            </a:extLst>
          </p:cNvPr>
          <p:cNvCxnSpPr/>
          <p:nvPr/>
        </p:nvCxnSpPr>
        <p:spPr>
          <a:xfrm>
            <a:off x="2304540" y="3584781"/>
            <a:ext cx="1591247" cy="150805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cxnSp>
        <p:nvCxnSpPr>
          <p:cNvPr id="39" name="直線單箭頭接點 16">
            <a:extLst>
              <a:ext uri="{FF2B5EF4-FFF2-40B4-BE49-F238E27FC236}">
                <a16:creationId xmlns:a16="http://schemas.microsoft.com/office/drawing/2014/main" id="{A8182AD7-44E5-47C6-BC47-FCF78B93F1B9}"/>
              </a:ext>
            </a:extLst>
          </p:cNvPr>
          <p:cNvCxnSpPr/>
          <p:nvPr/>
        </p:nvCxnSpPr>
        <p:spPr>
          <a:xfrm flipH="1">
            <a:off x="3023112" y="3114522"/>
            <a:ext cx="1328230" cy="1100411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0" name="文字方塊 17">
            <a:extLst>
              <a:ext uri="{FF2B5EF4-FFF2-40B4-BE49-F238E27FC236}">
                <a16:creationId xmlns:a16="http://schemas.microsoft.com/office/drawing/2014/main" id="{3A02DA30-CA6B-4A5B-B676-94E170B59F02}"/>
              </a:ext>
            </a:extLst>
          </p:cNvPr>
          <p:cNvSpPr txBox="1"/>
          <p:nvPr/>
        </p:nvSpPr>
        <p:spPr>
          <a:xfrm>
            <a:off x="5531729" y="3812824"/>
            <a:ext cx="1633045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Positive 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1" name="文字方塊 18">
            <a:extLst>
              <a:ext uri="{FF2B5EF4-FFF2-40B4-BE49-F238E27FC236}">
                <a16:creationId xmlns:a16="http://schemas.microsoft.com/office/drawing/2014/main" id="{3D90062B-8A18-4DFA-902E-B91832F9B05E}"/>
              </a:ext>
            </a:extLst>
          </p:cNvPr>
          <p:cNvSpPr txBox="1"/>
          <p:nvPr/>
        </p:nvSpPr>
        <p:spPr>
          <a:xfrm>
            <a:off x="5537568" y="3196460"/>
            <a:ext cx="1633045" cy="461665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Negative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向右箭號 3">
            <a:extLst>
              <a:ext uri="{FF2B5EF4-FFF2-40B4-BE49-F238E27FC236}">
                <a16:creationId xmlns:a16="http://schemas.microsoft.com/office/drawing/2014/main" id="{534BC9BE-9C19-4661-8035-166ABF2654D6}"/>
              </a:ext>
            </a:extLst>
          </p:cNvPr>
          <p:cNvSpPr/>
          <p:nvPr/>
        </p:nvSpPr>
        <p:spPr>
          <a:xfrm>
            <a:off x="7280902" y="3850042"/>
            <a:ext cx="657843" cy="4244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向右箭號 22">
            <a:extLst>
              <a:ext uri="{FF2B5EF4-FFF2-40B4-BE49-F238E27FC236}">
                <a16:creationId xmlns:a16="http://schemas.microsoft.com/office/drawing/2014/main" id="{793DDBA8-6E60-47FB-BEE2-B7A9EE9305F6}"/>
              </a:ext>
            </a:extLst>
          </p:cNvPr>
          <p:cNvSpPr/>
          <p:nvPr/>
        </p:nvSpPr>
        <p:spPr>
          <a:xfrm>
            <a:off x="7291113" y="3201496"/>
            <a:ext cx="657843" cy="424446"/>
          </a:xfrm>
          <a:prstGeom prst="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文字方塊 21">
            <a:extLst>
              <a:ext uri="{FF2B5EF4-FFF2-40B4-BE49-F238E27FC236}">
                <a16:creationId xmlns:a16="http://schemas.microsoft.com/office/drawing/2014/main" id="{7B4F9EB8-0154-4593-8CC0-06CD6D9F3A20}"/>
              </a:ext>
            </a:extLst>
          </p:cNvPr>
          <p:cNvSpPr txBox="1"/>
          <p:nvPr/>
        </p:nvSpPr>
        <p:spPr>
          <a:xfrm>
            <a:off x="8074969" y="3800642"/>
            <a:ext cx="163304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Decrease w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文字方塊 22">
            <a:extLst>
              <a:ext uri="{FF2B5EF4-FFF2-40B4-BE49-F238E27FC236}">
                <a16:creationId xmlns:a16="http://schemas.microsoft.com/office/drawing/2014/main" id="{D4C18717-6F5F-4D54-9967-052229BA20FB}"/>
              </a:ext>
            </a:extLst>
          </p:cNvPr>
          <p:cNvSpPr txBox="1"/>
          <p:nvPr/>
        </p:nvSpPr>
        <p:spPr>
          <a:xfrm>
            <a:off x="8074969" y="3182600"/>
            <a:ext cx="1633045" cy="461665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Increase w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46" name="圖片 24">
            <a:extLst>
              <a:ext uri="{FF2B5EF4-FFF2-40B4-BE49-F238E27FC236}">
                <a16:creationId xmlns:a16="http://schemas.microsoft.com/office/drawing/2014/main" id="{4BFD5DAF-71F6-43F5-AEFA-4B4CD329F3BF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865" y="3205229"/>
            <a:ext cx="1163839" cy="1163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40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30" grpId="0" animBg="1"/>
      <p:bldP spid="31" grpId="0" animBg="1"/>
      <p:bldP spid="32" grpId="0"/>
      <p:bldP spid="33" grpId="0"/>
      <p:bldP spid="34" grpId="0" animBg="1"/>
      <p:bldP spid="36" grpId="0"/>
      <p:bldP spid="37" grpId="0"/>
      <p:bldP spid="40" grpId="0" animBg="1"/>
      <p:bldP spid="41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Gradient Descent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字方塊 3">
                <a:extLst>
                  <a:ext uri="{FF2B5EF4-FFF2-40B4-BE49-F238E27FC236}">
                    <a16:creationId xmlns:a16="http://schemas.microsoft.com/office/drawing/2014/main" id="{6D98C99D-5A12-4A3A-BE7E-CC8DA442014B}"/>
                  </a:ext>
                </a:extLst>
              </p:cNvPr>
              <p:cNvSpPr txBox="1"/>
              <p:nvPr/>
            </p:nvSpPr>
            <p:spPr>
              <a:xfrm>
                <a:off x="914400" y="2684379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8" name="文字方塊 3">
                <a:extLst>
                  <a:ext uri="{FF2B5EF4-FFF2-40B4-BE49-F238E27FC236}">
                    <a16:creationId xmlns:a16="http://schemas.microsoft.com/office/drawing/2014/main" id="{6D98C99D-5A12-4A3A-BE7E-CC8DA44201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2684379"/>
                <a:ext cx="1400487" cy="830997"/>
              </a:xfrm>
              <a:prstGeom prst="rect">
                <a:avLst/>
              </a:prstGeom>
              <a:blipFill>
                <a:blip r:embed="rId4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9" name="直線單箭頭接點 4">
            <a:extLst>
              <a:ext uri="{FF2B5EF4-FFF2-40B4-BE49-F238E27FC236}">
                <a16:creationId xmlns:a16="http://schemas.microsoft.com/office/drawing/2014/main" id="{14837E6E-6E29-4124-ACDC-0A648E460D3F}"/>
              </a:ext>
            </a:extLst>
          </p:cNvPr>
          <p:cNvCxnSpPr/>
          <p:nvPr/>
        </p:nvCxnSpPr>
        <p:spPr>
          <a:xfrm>
            <a:off x="1407022" y="5633677"/>
            <a:ext cx="828110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50" name="Object 12">
            <a:extLst>
              <a:ext uri="{FF2B5EF4-FFF2-40B4-BE49-F238E27FC236}">
                <a16:creationId xmlns:a16="http://schemas.microsoft.com/office/drawing/2014/main" id="{0B55EECF-986D-4F24-88B7-5658CC8D60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9382398"/>
              </p:ext>
            </p:extLst>
          </p:nvPr>
        </p:nvGraphicFramePr>
        <p:xfrm>
          <a:off x="9170553" y="5666535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099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70553" y="5666535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51" name="直線單箭頭接點 6">
            <a:extLst>
              <a:ext uri="{FF2B5EF4-FFF2-40B4-BE49-F238E27FC236}">
                <a16:creationId xmlns:a16="http://schemas.microsoft.com/office/drawing/2014/main" id="{05A1BCD2-F2DD-449F-BFE0-836CB69E3D78}"/>
              </a:ext>
            </a:extLst>
          </p:cNvPr>
          <p:cNvCxnSpPr/>
          <p:nvPr/>
        </p:nvCxnSpPr>
        <p:spPr>
          <a:xfrm flipV="1">
            <a:off x="2220077" y="2080042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2" name="手繪多邊形 54">
            <a:extLst>
              <a:ext uri="{FF2B5EF4-FFF2-40B4-BE49-F238E27FC236}">
                <a16:creationId xmlns:a16="http://schemas.microsoft.com/office/drawing/2014/main" id="{139E221D-40D8-4852-AB6E-BE62501D03AA}"/>
              </a:ext>
            </a:extLst>
          </p:cNvPr>
          <p:cNvSpPr/>
          <p:nvPr/>
        </p:nvSpPr>
        <p:spPr>
          <a:xfrm>
            <a:off x="1874700" y="1990987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手繪多邊形 59">
            <a:extLst>
              <a:ext uri="{FF2B5EF4-FFF2-40B4-BE49-F238E27FC236}">
                <a16:creationId xmlns:a16="http://schemas.microsoft.com/office/drawing/2014/main" id="{BA5EE3E7-F2FA-4FB2-AC7E-74B641A151C4}"/>
              </a:ext>
            </a:extLst>
          </p:cNvPr>
          <p:cNvSpPr/>
          <p:nvPr/>
        </p:nvSpPr>
        <p:spPr>
          <a:xfrm flipH="1">
            <a:off x="8534400" y="1994668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4" name="文字方塊 10">
            <a:extLst>
              <a:ext uri="{FF2B5EF4-FFF2-40B4-BE49-F238E27FC236}">
                <a16:creationId xmlns:a16="http://schemas.microsoft.com/office/drawing/2014/main" id="{70F89AC6-ED69-4A14-9DCE-A2E93A19E607}"/>
              </a:ext>
            </a:extLst>
          </p:cNvPr>
          <p:cNvSpPr txBox="1"/>
          <p:nvPr/>
        </p:nvSpPr>
        <p:spPr>
          <a:xfrm>
            <a:off x="2953865" y="2000734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(Randomly) Pick an initial value 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5" name="橢圓 11">
            <a:extLst>
              <a:ext uri="{FF2B5EF4-FFF2-40B4-BE49-F238E27FC236}">
                <a16:creationId xmlns:a16="http://schemas.microsoft.com/office/drawing/2014/main" id="{46C29A45-6511-4996-9EC6-A69933E353B4}"/>
              </a:ext>
            </a:extLst>
          </p:cNvPr>
          <p:cNvSpPr/>
          <p:nvPr/>
        </p:nvSpPr>
        <p:spPr>
          <a:xfrm>
            <a:off x="2774813" y="5474737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6" name="直線接點 12">
            <a:extLst>
              <a:ext uri="{FF2B5EF4-FFF2-40B4-BE49-F238E27FC236}">
                <a16:creationId xmlns:a16="http://schemas.microsoft.com/office/drawing/2014/main" id="{D0C8789A-C40A-452E-A4CB-D26BA2A17F94}"/>
              </a:ext>
            </a:extLst>
          </p:cNvPr>
          <p:cNvCxnSpPr/>
          <p:nvPr/>
        </p:nvCxnSpPr>
        <p:spPr>
          <a:xfrm>
            <a:off x="2851636" y="4089587"/>
            <a:ext cx="0" cy="147187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字方塊 13">
                <a:extLst>
                  <a:ext uri="{FF2B5EF4-FFF2-40B4-BE49-F238E27FC236}">
                    <a16:creationId xmlns:a16="http://schemas.microsoft.com/office/drawing/2014/main" id="{FDF4C78D-3C4A-4A31-8ECE-B633F8DECA2B}"/>
                  </a:ext>
                </a:extLst>
              </p:cNvPr>
              <p:cNvSpPr txBox="1"/>
              <p:nvPr/>
            </p:nvSpPr>
            <p:spPr>
              <a:xfrm>
                <a:off x="2966611" y="2434891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7" name="文字方塊 13">
                <a:extLst>
                  <a:ext uri="{FF2B5EF4-FFF2-40B4-BE49-F238E27FC236}">
                    <a16:creationId xmlns:a16="http://schemas.microsoft.com/office/drawing/2014/main" id="{FDF4C78D-3C4A-4A31-8ECE-B633F8DEC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6611" y="2434891"/>
                <a:ext cx="4406380" cy="624273"/>
              </a:xfrm>
              <a:prstGeom prst="rect">
                <a:avLst/>
              </a:prstGeom>
              <a:blipFill>
                <a:blip r:embed="rId7"/>
                <a:stretch>
                  <a:fillRect l="-1939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8" name="矩形 57">
            <a:extLst>
              <a:ext uri="{FF2B5EF4-FFF2-40B4-BE49-F238E27FC236}">
                <a16:creationId xmlns:a16="http://schemas.microsoft.com/office/drawing/2014/main" id="{EB75B6FF-BEB6-4B04-A10C-F9954A29F336}"/>
              </a:ext>
            </a:extLst>
          </p:cNvPr>
          <p:cNvSpPr/>
          <p:nvPr/>
        </p:nvSpPr>
        <p:spPr>
          <a:xfrm>
            <a:off x="2616475" y="5613671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9" name="直線接點 15">
            <a:extLst>
              <a:ext uri="{FF2B5EF4-FFF2-40B4-BE49-F238E27FC236}">
                <a16:creationId xmlns:a16="http://schemas.microsoft.com/office/drawing/2014/main" id="{3ECBD5BE-4FE4-40D8-8085-2B7545DC136B}"/>
              </a:ext>
            </a:extLst>
          </p:cNvPr>
          <p:cNvCxnSpPr/>
          <p:nvPr/>
        </p:nvCxnSpPr>
        <p:spPr>
          <a:xfrm>
            <a:off x="2152140" y="3459435"/>
            <a:ext cx="1591247" cy="150805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cxnSp>
        <p:nvCxnSpPr>
          <p:cNvPr id="60" name="直線單箭頭接點 16">
            <a:extLst>
              <a:ext uri="{FF2B5EF4-FFF2-40B4-BE49-F238E27FC236}">
                <a16:creationId xmlns:a16="http://schemas.microsoft.com/office/drawing/2014/main" id="{5C993FE9-E68F-4316-BC49-E7FE20F80142}"/>
              </a:ext>
            </a:extLst>
          </p:cNvPr>
          <p:cNvCxnSpPr/>
          <p:nvPr/>
        </p:nvCxnSpPr>
        <p:spPr>
          <a:xfrm flipH="1">
            <a:off x="2870712" y="2989176"/>
            <a:ext cx="1328230" cy="1100411"/>
          </a:xfrm>
          <a:prstGeom prst="straightConnector1">
            <a:avLst/>
          </a:prstGeom>
          <a:noFill/>
          <a:ln w="5715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1" name="向右箭號 31">
            <a:extLst>
              <a:ext uri="{FF2B5EF4-FFF2-40B4-BE49-F238E27FC236}">
                <a16:creationId xmlns:a16="http://schemas.microsoft.com/office/drawing/2014/main" id="{D9F08546-6088-495E-BA1F-D0172E5C6103}"/>
              </a:ext>
            </a:extLst>
          </p:cNvPr>
          <p:cNvSpPr/>
          <p:nvPr/>
        </p:nvSpPr>
        <p:spPr>
          <a:xfrm>
            <a:off x="3043436" y="5494268"/>
            <a:ext cx="1331649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pic>
        <p:nvPicPr>
          <p:cNvPr id="62" name="圖片 24">
            <a:extLst>
              <a:ext uri="{FF2B5EF4-FFF2-40B4-BE49-F238E27FC236}">
                <a16:creationId xmlns:a16="http://schemas.microsoft.com/office/drawing/2014/main" id="{6A4E7C41-C947-45B1-A600-88842E537748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465" y="3079883"/>
            <a:ext cx="1163839" cy="1163839"/>
          </a:xfrm>
          <a:prstGeom prst="rect">
            <a:avLst/>
          </a:prstGeom>
        </p:spPr>
      </p:pic>
      <p:sp>
        <p:nvSpPr>
          <p:cNvPr id="63" name="橢圓 26">
            <a:extLst>
              <a:ext uri="{FF2B5EF4-FFF2-40B4-BE49-F238E27FC236}">
                <a16:creationId xmlns:a16="http://schemas.microsoft.com/office/drawing/2014/main" id="{083C0F26-8C76-4C65-9FD4-C0F6C2A88358}"/>
              </a:ext>
            </a:extLst>
          </p:cNvPr>
          <p:cNvSpPr/>
          <p:nvPr/>
        </p:nvSpPr>
        <p:spPr>
          <a:xfrm>
            <a:off x="4415705" y="5526514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字方塊 27">
                <a:extLst>
                  <a:ext uri="{FF2B5EF4-FFF2-40B4-BE49-F238E27FC236}">
                    <a16:creationId xmlns:a16="http://schemas.microsoft.com/office/drawing/2014/main" id="{19F45249-A080-42AE-B8FA-72465DCC55C7}"/>
                  </a:ext>
                </a:extLst>
              </p:cNvPr>
              <p:cNvSpPr txBox="1"/>
              <p:nvPr/>
            </p:nvSpPr>
            <p:spPr>
              <a:xfrm>
                <a:off x="2954878" y="5648404"/>
                <a:ext cx="2032157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FF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4" name="文字方塊 27">
                <a:extLst>
                  <a:ext uri="{FF2B5EF4-FFF2-40B4-BE49-F238E27FC236}">
                    <a16:creationId xmlns:a16="http://schemas.microsoft.com/office/drawing/2014/main" id="{19F45249-A080-42AE-B8FA-72465DCC55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54878" y="5648404"/>
                <a:ext cx="2032157" cy="793551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字方塊 28">
                <a:extLst>
                  <a:ext uri="{FF2B5EF4-FFF2-40B4-BE49-F238E27FC236}">
                    <a16:creationId xmlns:a16="http://schemas.microsoft.com/office/drawing/2014/main" id="{D99E0D52-BDC0-4ACD-A0B3-E742372E3A6D}"/>
                  </a:ext>
                </a:extLst>
              </p:cNvPr>
              <p:cNvSpPr txBox="1"/>
              <p:nvPr/>
            </p:nvSpPr>
            <p:spPr>
              <a:xfrm>
                <a:off x="6228865" y="2534099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5" name="文字方塊 28">
                <a:extLst>
                  <a:ext uri="{FF2B5EF4-FFF2-40B4-BE49-F238E27FC236}">
                    <a16:creationId xmlns:a16="http://schemas.microsoft.com/office/drawing/2014/main" id="{D99E0D52-BDC0-4ACD-A0B3-E742372E3A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28865" y="2534099"/>
                <a:ext cx="3322139" cy="7935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字方塊 29">
            <a:extLst>
              <a:ext uri="{FF2B5EF4-FFF2-40B4-BE49-F238E27FC236}">
                <a16:creationId xmlns:a16="http://schemas.microsoft.com/office/drawing/2014/main" id="{D38FB480-5821-4D82-9AD0-01C4159617DF}"/>
              </a:ext>
            </a:extLst>
          </p:cNvPr>
          <p:cNvSpPr txBox="1"/>
          <p:nvPr/>
        </p:nvSpPr>
        <p:spPr>
          <a:xfrm>
            <a:off x="4945251" y="5200522"/>
            <a:ext cx="2377921" cy="954107"/>
          </a:xfrm>
          <a:prstGeom prst="rect">
            <a:avLst/>
          </a:prstGeom>
          <a:gradFill rotWithShape="1">
            <a:gsLst>
              <a:gs pos="0">
                <a:srgbClr val="ED7D31">
                  <a:satMod val="103000"/>
                  <a:lumMod val="102000"/>
                  <a:tint val="94000"/>
                </a:srgbClr>
              </a:gs>
              <a:gs pos="50000">
                <a:srgbClr val="ED7D31">
                  <a:satMod val="110000"/>
                  <a:lumMod val="100000"/>
                  <a:shade val="100000"/>
                </a:srgbClr>
              </a:gs>
              <a:gs pos="100000">
                <a:srgbClr val="ED7D31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l-GR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η</a:t>
            </a:r>
            <a:r>
              <a:rPr lang="en-US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 is called “</a:t>
            </a:r>
            <a:r>
              <a:rPr lang="en-US" altLang="zh-TW" b="1" i="1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learning rate</a:t>
            </a:r>
            <a:r>
              <a:rPr lang="en-US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”</a:t>
            </a:r>
            <a:endParaRPr lang="zh-TW" altLang="en-US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4" name="內容版面配置區 2">
            <a:extLst>
              <a:ext uri="{FF2B5EF4-FFF2-40B4-BE49-F238E27FC236}">
                <a16:creationId xmlns:a16="http://schemas.microsoft.com/office/drawing/2014/main" id="{1E354DD2-1411-4B63-BE74-0D0AE7D23595}"/>
              </a:ext>
            </a:extLst>
          </p:cNvPr>
          <p:cNvSpPr txBox="1">
            <a:spLocks/>
          </p:cNvSpPr>
          <p:nvPr/>
        </p:nvSpPr>
        <p:spPr>
          <a:xfrm>
            <a:off x="863600" y="1105670"/>
            <a:ext cx="7886700" cy="53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  <a:defRPr/>
            </a:pPr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Consider loss function </a:t>
            </a:r>
            <a:r>
              <a:rPr lang="en-US" altLang="zh-TW" sz="2400" dirty="0">
                <a:solidFill>
                  <a:srgbClr val="0070C0"/>
                </a:solidFill>
                <a:latin typeface="Cambria Math" panose="02040503050406030204" pitchFamily="18" charset="0"/>
                <a:ea typeface="新細明體" panose="02020500000000000000" pitchFamily="18" charset="-120"/>
              </a:rPr>
              <a:t>𝐿(𝑤)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 with one parameter w: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AAE731A-D0B4-4A61-A5CA-CC1E3461417B}"/>
                  </a:ext>
                </a:extLst>
              </p:cNvPr>
              <p:cNvSpPr/>
              <p:nvPr/>
            </p:nvSpPr>
            <p:spPr>
              <a:xfrm>
                <a:off x="4226057" y="1491183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1AAE731A-D0B4-4A61-A5CA-CC1E346141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6057" y="1491183"/>
                <a:ext cx="2809615" cy="572849"/>
              </a:xfrm>
              <a:prstGeom prst="rect">
                <a:avLst/>
              </a:prstGeom>
              <a:blipFill>
                <a:blip r:embed="rId11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8166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3" grpId="0" animBg="1"/>
      <p:bldP spid="64" grpId="0"/>
      <p:bldP spid="65" grpId="0"/>
      <p:bldP spid="66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Gradient Descent</a:t>
            </a:r>
            <a:endParaRPr lang="zh-CN" altLang="en-US" dirty="0"/>
          </a:p>
        </p:txBody>
      </p:sp>
      <p:cxnSp>
        <p:nvCxnSpPr>
          <p:cNvPr id="37" name="直線接點 31">
            <a:extLst>
              <a:ext uri="{FF2B5EF4-FFF2-40B4-BE49-F238E27FC236}">
                <a16:creationId xmlns:a16="http://schemas.microsoft.com/office/drawing/2014/main" id="{1C3BD2D9-E5E9-432D-9785-16AA782981B5}"/>
              </a:ext>
            </a:extLst>
          </p:cNvPr>
          <p:cNvCxnSpPr/>
          <p:nvPr/>
        </p:nvCxnSpPr>
        <p:spPr>
          <a:xfrm>
            <a:off x="3981510" y="4661060"/>
            <a:ext cx="0" cy="97666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cxnSp>
        <p:nvCxnSpPr>
          <p:cNvPr id="38" name="直線接點 34">
            <a:extLst>
              <a:ext uri="{FF2B5EF4-FFF2-40B4-BE49-F238E27FC236}">
                <a16:creationId xmlns:a16="http://schemas.microsoft.com/office/drawing/2014/main" id="{1A5261F5-2A71-4EBA-9064-0B299646560B}"/>
              </a:ext>
            </a:extLst>
          </p:cNvPr>
          <p:cNvCxnSpPr/>
          <p:nvPr/>
        </p:nvCxnSpPr>
        <p:spPr>
          <a:xfrm>
            <a:off x="4795906" y="4703955"/>
            <a:ext cx="0" cy="97666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字方塊 3">
                <a:extLst>
                  <a:ext uri="{FF2B5EF4-FFF2-40B4-BE49-F238E27FC236}">
                    <a16:creationId xmlns:a16="http://schemas.microsoft.com/office/drawing/2014/main" id="{F49896AB-EEAC-44E2-9C1C-9669C1EAE900}"/>
                  </a:ext>
                </a:extLst>
              </p:cNvPr>
              <p:cNvSpPr txBox="1"/>
              <p:nvPr/>
            </p:nvSpPr>
            <p:spPr>
              <a:xfrm>
                <a:off x="381000" y="2733525"/>
                <a:ext cx="140048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Loss </a:t>
                </a:r>
              </a:p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0" name="文字方塊 3">
                <a:extLst>
                  <a:ext uri="{FF2B5EF4-FFF2-40B4-BE49-F238E27FC236}">
                    <a16:creationId xmlns:a16="http://schemas.microsoft.com/office/drawing/2014/main" id="{F49896AB-EEAC-44E2-9C1C-9669C1EAE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2733525"/>
                <a:ext cx="1400487" cy="830997"/>
              </a:xfrm>
              <a:prstGeom prst="rect">
                <a:avLst/>
              </a:prstGeom>
              <a:blipFill>
                <a:blip r:embed="rId4"/>
                <a:stretch>
                  <a:fillRect t="-58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直線單箭頭接點 4">
            <a:extLst>
              <a:ext uri="{FF2B5EF4-FFF2-40B4-BE49-F238E27FC236}">
                <a16:creationId xmlns:a16="http://schemas.microsoft.com/office/drawing/2014/main" id="{5781336B-D823-4EBF-850C-DDCB1146FEB2}"/>
              </a:ext>
            </a:extLst>
          </p:cNvPr>
          <p:cNvCxnSpPr/>
          <p:nvPr/>
        </p:nvCxnSpPr>
        <p:spPr>
          <a:xfrm>
            <a:off x="873622" y="5682823"/>
            <a:ext cx="8281104" cy="0"/>
          </a:xfrm>
          <a:prstGeom prst="straightConnector1">
            <a:avLst/>
          </a:prstGeom>
          <a:noFill/>
          <a:ln w="381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42" name="Object 12">
            <a:extLst>
              <a:ext uri="{FF2B5EF4-FFF2-40B4-BE49-F238E27FC236}">
                <a16:creationId xmlns:a16="http://schemas.microsoft.com/office/drawing/2014/main" id="{EB604D0C-DD48-44C4-9023-D313F80BBE8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79535156"/>
              </p:ext>
            </p:extLst>
          </p:nvPr>
        </p:nvGraphicFramePr>
        <p:xfrm>
          <a:off x="8637153" y="5715681"/>
          <a:ext cx="3270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6116" name="方程式" r:id="rId5" imgW="152280" imgH="139680" progId="Equation.3">
                  <p:embed/>
                </p:oleObj>
              </mc:Choice>
              <mc:Fallback>
                <p:oleObj name="方程式" r:id="rId5" imgW="152280" imgH="139680" progId="Equation.3">
                  <p:embed/>
                  <p:pic>
                    <p:nvPicPr>
                      <p:cNvPr id="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37153" y="5715681"/>
                        <a:ext cx="327025" cy="2984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3" name="直線單箭頭接點 6">
            <a:extLst>
              <a:ext uri="{FF2B5EF4-FFF2-40B4-BE49-F238E27FC236}">
                <a16:creationId xmlns:a16="http://schemas.microsoft.com/office/drawing/2014/main" id="{908FCEFB-714D-4E82-92C0-2BF9B8463063}"/>
              </a:ext>
            </a:extLst>
          </p:cNvPr>
          <p:cNvCxnSpPr/>
          <p:nvPr/>
        </p:nvCxnSpPr>
        <p:spPr>
          <a:xfrm flipV="1">
            <a:off x="1686677" y="2129188"/>
            <a:ext cx="0" cy="3877167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44" name="手繪多邊形 54">
            <a:extLst>
              <a:ext uri="{FF2B5EF4-FFF2-40B4-BE49-F238E27FC236}">
                <a16:creationId xmlns:a16="http://schemas.microsoft.com/office/drawing/2014/main" id="{F6579CC6-F46B-4DD0-BD7C-6097338E6551}"/>
              </a:ext>
            </a:extLst>
          </p:cNvPr>
          <p:cNvSpPr/>
          <p:nvPr/>
        </p:nvSpPr>
        <p:spPr>
          <a:xfrm>
            <a:off x="1341300" y="2040133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手繪多邊形 59">
            <a:extLst>
              <a:ext uri="{FF2B5EF4-FFF2-40B4-BE49-F238E27FC236}">
                <a16:creationId xmlns:a16="http://schemas.microsoft.com/office/drawing/2014/main" id="{13098FA0-68F9-443F-90C7-4D3BFB9D07AB}"/>
              </a:ext>
            </a:extLst>
          </p:cNvPr>
          <p:cNvSpPr/>
          <p:nvPr/>
        </p:nvSpPr>
        <p:spPr>
          <a:xfrm flipH="1">
            <a:off x="8001000" y="2040133"/>
            <a:ext cx="6681626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6" name="文字方塊 10">
            <a:extLst>
              <a:ext uri="{FF2B5EF4-FFF2-40B4-BE49-F238E27FC236}">
                <a16:creationId xmlns:a16="http://schemas.microsoft.com/office/drawing/2014/main" id="{D657FAA1-E2E7-4054-B1EE-AA4698406678}"/>
              </a:ext>
            </a:extLst>
          </p:cNvPr>
          <p:cNvSpPr txBox="1"/>
          <p:nvPr/>
        </p:nvSpPr>
        <p:spPr>
          <a:xfrm>
            <a:off x="2420465" y="2049880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itchFamily="2" charset="2"/>
              <a:buChar char="Ø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(Randomly) Pick an initial value 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橢圓 11">
            <a:extLst>
              <a:ext uri="{FF2B5EF4-FFF2-40B4-BE49-F238E27FC236}">
                <a16:creationId xmlns:a16="http://schemas.microsoft.com/office/drawing/2014/main" id="{B006A29A-CF01-4B23-AA0E-ED184C9A0C2A}"/>
              </a:ext>
            </a:extLst>
          </p:cNvPr>
          <p:cNvSpPr/>
          <p:nvPr/>
        </p:nvSpPr>
        <p:spPr>
          <a:xfrm>
            <a:off x="2241413" y="5523883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8" name="直線接點 12">
            <a:extLst>
              <a:ext uri="{FF2B5EF4-FFF2-40B4-BE49-F238E27FC236}">
                <a16:creationId xmlns:a16="http://schemas.microsoft.com/office/drawing/2014/main" id="{C4B3D3D9-27D2-4805-A0AF-4CF53AA2D558}"/>
              </a:ext>
            </a:extLst>
          </p:cNvPr>
          <p:cNvCxnSpPr/>
          <p:nvPr/>
        </p:nvCxnSpPr>
        <p:spPr>
          <a:xfrm>
            <a:off x="2318236" y="4138733"/>
            <a:ext cx="0" cy="1471877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字方塊 13">
                <a:extLst>
                  <a:ext uri="{FF2B5EF4-FFF2-40B4-BE49-F238E27FC236}">
                    <a16:creationId xmlns:a16="http://schemas.microsoft.com/office/drawing/2014/main" id="{110A51EA-8FD9-4B5E-880D-5FC360A7A64E}"/>
                  </a:ext>
                </a:extLst>
              </p:cNvPr>
              <p:cNvSpPr txBox="1"/>
              <p:nvPr/>
            </p:nvSpPr>
            <p:spPr>
              <a:xfrm>
                <a:off x="2433211" y="2484037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9" name="文字方塊 13">
                <a:extLst>
                  <a:ext uri="{FF2B5EF4-FFF2-40B4-BE49-F238E27FC236}">
                    <a16:creationId xmlns:a16="http://schemas.microsoft.com/office/drawing/2014/main" id="{110A51EA-8FD9-4B5E-880D-5FC360A7A6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3211" y="2484037"/>
                <a:ext cx="4406380" cy="624273"/>
              </a:xfrm>
              <a:prstGeom prst="rect">
                <a:avLst/>
              </a:prstGeom>
              <a:blipFill>
                <a:blip r:embed="rId7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矩形 49">
            <a:extLst>
              <a:ext uri="{FF2B5EF4-FFF2-40B4-BE49-F238E27FC236}">
                <a16:creationId xmlns:a16="http://schemas.microsoft.com/office/drawing/2014/main" id="{F3A29EAE-6555-471E-85AE-5317ABB491C8}"/>
              </a:ext>
            </a:extLst>
          </p:cNvPr>
          <p:cNvSpPr/>
          <p:nvPr/>
        </p:nvSpPr>
        <p:spPr>
          <a:xfrm>
            <a:off x="2083075" y="5662817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1" name="直線接點 15">
            <a:extLst>
              <a:ext uri="{FF2B5EF4-FFF2-40B4-BE49-F238E27FC236}">
                <a16:creationId xmlns:a16="http://schemas.microsoft.com/office/drawing/2014/main" id="{A77C7D3D-F25F-416C-802D-3C0FF6218180}"/>
              </a:ext>
            </a:extLst>
          </p:cNvPr>
          <p:cNvCxnSpPr/>
          <p:nvPr/>
        </p:nvCxnSpPr>
        <p:spPr>
          <a:xfrm>
            <a:off x="1618740" y="3508581"/>
            <a:ext cx="1591247" cy="1508056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sp>
        <p:nvSpPr>
          <p:cNvPr id="52" name="向右箭號 31">
            <a:extLst>
              <a:ext uri="{FF2B5EF4-FFF2-40B4-BE49-F238E27FC236}">
                <a16:creationId xmlns:a16="http://schemas.microsoft.com/office/drawing/2014/main" id="{AEED6C26-90BF-43DC-942A-7322DA9735A6}"/>
              </a:ext>
            </a:extLst>
          </p:cNvPr>
          <p:cNvSpPr/>
          <p:nvPr/>
        </p:nvSpPr>
        <p:spPr>
          <a:xfrm>
            <a:off x="2510036" y="5543414"/>
            <a:ext cx="1331649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3" name="橢圓 26">
            <a:extLst>
              <a:ext uri="{FF2B5EF4-FFF2-40B4-BE49-F238E27FC236}">
                <a16:creationId xmlns:a16="http://schemas.microsoft.com/office/drawing/2014/main" id="{A632DF3A-F1F7-4303-9208-37E2208B4CCF}"/>
              </a:ext>
            </a:extLst>
          </p:cNvPr>
          <p:cNvSpPr/>
          <p:nvPr/>
        </p:nvSpPr>
        <p:spPr>
          <a:xfrm>
            <a:off x="3882305" y="5575660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28">
                <a:extLst>
                  <a:ext uri="{FF2B5EF4-FFF2-40B4-BE49-F238E27FC236}">
                    <a16:creationId xmlns:a16="http://schemas.microsoft.com/office/drawing/2014/main" id="{3E61DFF3-F2CA-4DE9-BB10-1AE7F696F753}"/>
                  </a:ext>
                </a:extLst>
              </p:cNvPr>
              <p:cNvSpPr txBox="1"/>
              <p:nvPr/>
            </p:nvSpPr>
            <p:spPr>
              <a:xfrm>
                <a:off x="5680951" y="2554217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4" name="文字方塊 28">
                <a:extLst>
                  <a:ext uri="{FF2B5EF4-FFF2-40B4-BE49-F238E27FC236}">
                    <a16:creationId xmlns:a16="http://schemas.microsoft.com/office/drawing/2014/main" id="{3E61DFF3-F2CA-4DE9-BB10-1AE7F696F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80951" y="2554217"/>
                <a:ext cx="3322139" cy="79355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5" name="橢圓 30">
            <a:extLst>
              <a:ext uri="{FF2B5EF4-FFF2-40B4-BE49-F238E27FC236}">
                <a16:creationId xmlns:a16="http://schemas.microsoft.com/office/drawing/2014/main" id="{411936EB-B908-4B3B-9218-A5C712F22FCA}"/>
              </a:ext>
            </a:extLst>
          </p:cNvPr>
          <p:cNvSpPr/>
          <p:nvPr/>
        </p:nvSpPr>
        <p:spPr>
          <a:xfrm>
            <a:off x="3882305" y="5561146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6" name="直線接點 32">
            <a:extLst>
              <a:ext uri="{FF2B5EF4-FFF2-40B4-BE49-F238E27FC236}">
                <a16:creationId xmlns:a16="http://schemas.microsoft.com/office/drawing/2014/main" id="{6ED95ECC-D711-4BB9-924B-07C97DE62221}"/>
              </a:ext>
            </a:extLst>
          </p:cNvPr>
          <p:cNvCxnSpPr/>
          <p:nvPr/>
        </p:nvCxnSpPr>
        <p:spPr>
          <a:xfrm>
            <a:off x="3286811" y="4657378"/>
            <a:ext cx="1298213" cy="202778"/>
          </a:xfrm>
          <a:prstGeom prst="line">
            <a:avLst/>
          </a:prstGeom>
          <a:noFill/>
          <a:ln w="57150" cap="flat" cmpd="sng" algn="ctr">
            <a:solidFill>
              <a:srgbClr val="0000FF"/>
            </a:solidFill>
            <a:prstDash val="sysDot"/>
            <a:miter lim="800000"/>
          </a:ln>
          <a:effectLst/>
        </p:spPr>
      </p:cxnSp>
      <p:sp>
        <p:nvSpPr>
          <p:cNvPr id="57" name="橢圓 33">
            <a:extLst>
              <a:ext uri="{FF2B5EF4-FFF2-40B4-BE49-F238E27FC236}">
                <a16:creationId xmlns:a16="http://schemas.microsoft.com/office/drawing/2014/main" id="{C9F35E9E-F594-4287-9CE3-9DE508917082}"/>
              </a:ext>
            </a:extLst>
          </p:cNvPr>
          <p:cNvSpPr/>
          <p:nvPr/>
        </p:nvSpPr>
        <p:spPr>
          <a:xfrm>
            <a:off x="4696592" y="5541827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8" name="向右箭號 31">
            <a:extLst>
              <a:ext uri="{FF2B5EF4-FFF2-40B4-BE49-F238E27FC236}">
                <a16:creationId xmlns:a16="http://schemas.microsoft.com/office/drawing/2014/main" id="{4B60A352-53CA-4761-B190-AB5AFC43A8DD}"/>
              </a:ext>
            </a:extLst>
          </p:cNvPr>
          <p:cNvSpPr/>
          <p:nvPr/>
        </p:nvSpPr>
        <p:spPr>
          <a:xfrm>
            <a:off x="4080818" y="5569125"/>
            <a:ext cx="578067" cy="201094"/>
          </a:xfrm>
          <a:prstGeom prst="rightArrow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字方塊 38">
                <a:extLst>
                  <a:ext uri="{FF2B5EF4-FFF2-40B4-BE49-F238E27FC236}">
                    <a16:creationId xmlns:a16="http://schemas.microsoft.com/office/drawing/2014/main" id="{FE8FE893-7378-4642-B489-95F2290D641A}"/>
                  </a:ext>
                </a:extLst>
              </p:cNvPr>
              <p:cNvSpPr txBox="1"/>
              <p:nvPr/>
            </p:nvSpPr>
            <p:spPr>
              <a:xfrm>
                <a:off x="2426548" y="3275777"/>
                <a:ext cx="4406380" cy="6242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itchFamily="2" charset="2"/>
                  <a:buChar char="Ø"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𝑑𝑤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9" name="文字方塊 38">
                <a:extLst>
                  <a:ext uri="{FF2B5EF4-FFF2-40B4-BE49-F238E27FC236}">
                    <a16:creationId xmlns:a16="http://schemas.microsoft.com/office/drawing/2014/main" id="{FE8FE893-7378-4642-B489-95F2290D64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26548" y="3275777"/>
                <a:ext cx="4406380" cy="624273"/>
              </a:xfrm>
              <a:prstGeom prst="rect">
                <a:avLst/>
              </a:prstGeom>
              <a:blipFill>
                <a:blip r:embed="rId9"/>
                <a:stretch>
                  <a:fillRect l="-1798" b="-87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字方塊 39">
                <a:extLst>
                  <a:ext uri="{FF2B5EF4-FFF2-40B4-BE49-F238E27FC236}">
                    <a16:creationId xmlns:a16="http://schemas.microsoft.com/office/drawing/2014/main" id="{E0DA67C4-8A0F-4B45-BDF4-049FE9D4EA12}"/>
                  </a:ext>
                </a:extLst>
              </p:cNvPr>
              <p:cNvSpPr txBox="1"/>
              <p:nvPr/>
            </p:nvSpPr>
            <p:spPr>
              <a:xfrm>
                <a:off x="5662448" y="3374616"/>
                <a:ext cx="3322139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0" name="文字方塊 39">
                <a:extLst>
                  <a:ext uri="{FF2B5EF4-FFF2-40B4-BE49-F238E27FC236}">
                    <a16:creationId xmlns:a16="http://schemas.microsoft.com/office/drawing/2014/main" id="{E0DA67C4-8A0F-4B45-BDF4-049FE9D4EA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2448" y="3374616"/>
                <a:ext cx="3322139" cy="793551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1" name="文字方塊 21">
            <a:extLst>
              <a:ext uri="{FF2B5EF4-FFF2-40B4-BE49-F238E27FC236}">
                <a16:creationId xmlns:a16="http://schemas.microsoft.com/office/drawing/2014/main" id="{BA6DAED0-E3F6-4BE4-9368-38F3E43010F7}"/>
              </a:ext>
            </a:extLst>
          </p:cNvPr>
          <p:cNvSpPr txBox="1"/>
          <p:nvPr/>
        </p:nvSpPr>
        <p:spPr>
          <a:xfrm>
            <a:off x="3292095" y="3968177"/>
            <a:ext cx="27731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…… Many iteration</a:t>
            </a:r>
            <a:endParaRPr lang="zh-TW" altLang="en-US" sz="2400" dirty="0">
              <a:solidFill>
                <a:srgbClr val="0070C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2" name="橢圓 40">
            <a:extLst>
              <a:ext uri="{FF2B5EF4-FFF2-40B4-BE49-F238E27FC236}">
                <a16:creationId xmlns:a16="http://schemas.microsoft.com/office/drawing/2014/main" id="{70959564-D564-4F5D-A378-B66F16DEE6AD}"/>
              </a:ext>
            </a:extLst>
          </p:cNvPr>
          <p:cNvSpPr/>
          <p:nvPr/>
        </p:nvSpPr>
        <p:spPr>
          <a:xfrm>
            <a:off x="6185157" y="5561146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3" name="橢圓 41">
            <a:extLst>
              <a:ext uri="{FF2B5EF4-FFF2-40B4-BE49-F238E27FC236}">
                <a16:creationId xmlns:a16="http://schemas.microsoft.com/office/drawing/2014/main" id="{C5EA1D16-B74A-4ADF-8AC3-44A258CC044E}"/>
              </a:ext>
            </a:extLst>
          </p:cNvPr>
          <p:cNvSpPr/>
          <p:nvPr/>
        </p:nvSpPr>
        <p:spPr>
          <a:xfrm>
            <a:off x="7904149" y="5584722"/>
            <a:ext cx="191799" cy="191799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4" name="直線接點 42">
            <a:extLst>
              <a:ext uri="{FF2B5EF4-FFF2-40B4-BE49-F238E27FC236}">
                <a16:creationId xmlns:a16="http://schemas.microsoft.com/office/drawing/2014/main" id="{EFDBD8A2-57DD-4171-BF4F-C6DE18F6AABC}"/>
              </a:ext>
            </a:extLst>
          </p:cNvPr>
          <p:cNvCxnSpPr/>
          <p:nvPr/>
        </p:nvCxnSpPr>
        <p:spPr>
          <a:xfrm>
            <a:off x="8005746" y="5695136"/>
            <a:ext cx="0" cy="523521"/>
          </a:xfrm>
          <a:prstGeom prst="line">
            <a:avLst/>
          </a:prstGeom>
          <a:noFill/>
          <a:ln w="57150" cap="flat" cmpd="sng" algn="ctr">
            <a:solidFill>
              <a:srgbClr val="E7E6E6">
                <a:lumMod val="50000"/>
              </a:srgbClr>
            </a:solidFill>
            <a:prstDash val="sysDot"/>
            <a:miter lim="800000"/>
          </a:ln>
          <a:effectLst/>
        </p:spPr>
      </p:cxnSp>
      <p:sp>
        <p:nvSpPr>
          <p:cNvPr id="65" name="文字方塊 43007">
            <a:extLst>
              <a:ext uri="{FF2B5EF4-FFF2-40B4-BE49-F238E27FC236}">
                <a16:creationId xmlns:a16="http://schemas.microsoft.com/office/drawing/2014/main" id="{B85377A4-8A57-407F-8AD5-080AFDCDE1F8}"/>
              </a:ext>
            </a:extLst>
          </p:cNvPr>
          <p:cNvSpPr txBox="1"/>
          <p:nvPr/>
        </p:nvSpPr>
        <p:spPr>
          <a:xfrm>
            <a:off x="5679469" y="4586402"/>
            <a:ext cx="1215924" cy="830997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Local minima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6" name="文字方塊 45">
            <a:extLst>
              <a:ext uri="{FF2B5EF4-FFF2-40B4-BE49-F238E27FC236}">
                <a16:creationId xmlns:a16="http://schemas.microsoft.com/office/drawing/2014/main" id="{6AAC83E3-8EA5-483E-8693-934FD50B1DED}"/>
              </a:ext>
            </a:extLst>
          </p:cNvPr>
          <p:cNvSpPr txBox="1"/>
          <p:nvPr/>
        </p:nvSpPr>
        <p:spPr>
          <a:xfrm>
            <a:off x="7380774" y="4713131"/>
            <a:ext cx="1284304" cy="830997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global minima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7" name="矩形 66">
            <a:extLst>
              <a:ext uri="{FF2B5EF4-FFF2-40B4-BE49-F238E27FC236}">
                <a16:creationId xmlns:a16="http://schemas.microsoft.com/office/drawing/2014/main" id="{B6DC6576-CA7C-4AC6-A6ED-36B8ACB4CCD7}"/>
              </a:ext>
            </a:extLst>
          </p:cNvPr>
          <p:cNvSpPr/>
          <p:nvPr/>
        </p:nvSpPr>
        <p:spPr>
          <a:xfrm>
            <a:off x="3743056" y="5702839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A95E4F01-6DF7-4A82-997D-E3CBB5257628}"/>
              </a:ext>
            </a:extLst>
          </p:cNvPr>
          <p:cNvSpPr/>
          <p:nvPr/>
        </p:nvSpPr>
        <p:spPr>
          <a:xfrm>
            <a:off x="4535523" y="5709097"/>
            <a:ext cx="5084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393AFCBA-7A03-4B7F-B27B-2E25DDB2F7BE}"/>
              </a:ext>
            </a:extLst>
          </p:cNvPr>
          <p:cNvSpPr/>
          <p:nvPr/>
        </p:nvSpPr>
        <p:spPr>
          <a:xfrm>
            <a:off x="6084938" y="5718237"/>
            <a:ext cx="5036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30000" dirty="0" err="1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1" name="內容版面配置區 2">
            <a:extLst>
              <a:ext uri="{FF2B5EF4-FFF2-40B4-BE49-F238E27FC236}">
                <a16:creationId xmlns:a16="http://schemas.microsoft.com/office/drawing/2014/main" id="{BE0024D2-8704-4716-B300-DB98AE047BEA}"/>
              </a:ext>
            </a:extLst>
          </p:cNvPr>
          <p:cNvSpPr txBox="1">
            <a:spLocks/>
          </p:cNvSpPr>
          <p:nvPr/>
        </p:nvSpPr>
        <p:spPr>
          <a:xfrm>
            <a:off x="859368" y="1045122"/>
            <a:ext cx="7886700" cy="5345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  <a:defRPr/>
            </a:pPr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Consider loss function </a:t>
            </a:r>
            <a:r>
              <a:rPr lang="en-US" altLang="zh-TW" sz="2400" dirty="0">
                <a:solidFill>
                  <a:srgbClr val="0070C0"/>
                </a:solidFill>
                <a:latin typeface="Cambria Math" panose="02040503050406030204" pitchFamily="18" charset="0"/>
                <a:ea typeface="新細明體" panose="02020500000000000000" pitchFamily="18" charset="-120"/>
              </a:rPr>
              <a:t>𝐿(𝑤)</a:t>
            </a:r>
            <a:r>
              <a:rPr lang="en-US" altLang="zh-TW" sz="2400" dirty="0">
                <a:solidFill>
                  <a:srgbClr val="0070C0"/>
                </a:solidFill>
                <a:latin typeface="Calibri" panose="020F0502020204030204"/>
                <a:ea typeface="新細明體" panose="02020500000000000000" pitchFamily="18" charset="-120"/>
              </a:rPr>
              <a:t> with one parameter w: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140171F-F570-487E-A45B-E1A15028E685}"/>
                  </a:ext>
                </a:extLst>
              </p:cNvPr>
              <p:cNvSpPr/>
              <p:nvPr/>
            </p:nvSpPr>
            <p:spPr>
              <a:xfrm>
                <a:off x="4786596" y="1474535"/>
                <a:ext cx="2809615" cy="57284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6140171F-F570-487E-A45B-E1A15028E68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6596" y="1474535"/>
                <a:ext cx="2809615" cy="572849"/>
              </a:xfrm>
              <a:prstGeom prst="rect">
                <a:avLst/>
              </a:prstGeom>
              <a:blipFill>
                <a:blip r:embed="rId11"/>
                <a:stretch>
                  <a:fillRect b="-10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276936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8" grpId="0" animBg="1"/>
      <p:bldP spid="59" grpId="0"/>
      <p:bldP spid="60" grpId="0"/>
      <p:bldP spid="61" grpId="0"/>
      <p:bldP spid="62" grpId="0" animBg="1"/>
      <p:bldP spid="63" grpId="0" animBg="1"/>
      <p:bldP spid="65" grpId="0" animBg="1"/>
      <p:bldP spid="66" grpId="0" animBg="1"/>
      <p:bldP spid="68" grpId="0"/>
      <p:bldP spid="69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Gradient Descent</a:t>
            </a:r>
            <a:endParaRPr lang="zh-CN" altLang="en-US" dirty="0"/>
          </a:p>
        </p:txBody>
      </p:sp>
      <p:grpSp>
        <p:nvGrpSpPr>
          <p:cNvPr id="3" name="群組 16">
            <a:extLst>
              <a:ext uri="{FF2B5EF4-FFF2-40B4-BE49-F238E27FC236}">
                <a16:creationId xmlns:a16="http://schemas.microsoft.com/office/drawing/2014/main" id="{51DC8B9C-3EB9-4FE3-BF06-61E773F18584}"/>
              </a:ext>
            </a:extLst>
          </p:cNvPr>
          <p:cNvGrpSpPr/>
          <p:nvPr/>
        </p:nvGrpSpPr>
        <p:grpSpPr>
          <a:xfrm>
            <a:off x="9214463" y="120316"/>
            <a:ext cx="2688803" cy="1489145"/>
            <a:chOff x="6455197" y="106211"/>
            <a:chExt cx="2688803" cy="148914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字方塊 9">
                  <a:extLst>
                    <a:ext uri="{FF2B5EF4-FFF2-40B4-BE49-F238E27FC236}">
                      <a16:creationId xmlns:a16="http://schemas.microsoft.com/office/drawing/2014/main" id="{93AED81F-FD34-41FC-813F-8A552E835C30}"/>
                    </a:ext>
                  </a:extLst>
                </p:cNvPr>
                <p:cNvSpPr txBox="1"/>
                <p:nvPr/>
              </p:nvSpPr>
              <p:spPr>
                <a:xfrm>
                  <a:off x="7255464" y="118911"/>
                  <a:ext cx="692561" cy="14575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begChr m:val="["/>
                            <m:endChr m:val="]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eqArr>
                              <m:eqArr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eqArrPr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den>
                                </m:f>
                              </m:e>
                              <m:e>
                                <m:f>
                                  <m:fPr>
                                    <m:ctrlP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𝐿</m:t>
                                    </m:r>
                                  </m:num>
                                  <m:den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𝜕</m:t>
                                    </m:r>
                                    <m:r>
                                      <a:rPr lang="en-US" altLang="zh-TW" sz="24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den>
                                </m:f>
                              </m:e>
                            </m:eqArr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0" name="文字方塊 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55464" y="118911"/>
                  <a:ext cx="692561" cy="1457515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文字方塊 10">
                  <a:extLst>
                    <a:ext uri="{FF2B5EF4-FFF2-40B4-BE49-F238E27FC236}">
                      <a16:creationId xmlns:a16="http://schemas.microsoft.com/office/drawing/2014/main" id="{E6F759FE-16E6-45A2-AE23-2852707BB4CD}"/>
                    </a:ext>
                  </a:extLst>
                </p:cNvPr>
                <p:cNvSpPr txBox="1"/>
                <p:nvPr/>
              </p:nvSpPr>
              <p:spPr>
                <a:xfrm>
                  <a:off x="6495796" y="683664"/>
                  <a:ext cx="742576" cy="369332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r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 xmlns:m="http://schemas.openxmlformats.org/officeDocument/2006/math"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𝛻</m:t>
                      </m:r>
                      <m:r>
                        <a:rPr lang="en-US" altLang="zh-CN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</m:oMath>
                  </a14:m>
                  <a:r>
                    <a:rPr lang="en-US" altLang="zh-CN" sz="2400" dirty="0">
                      <a:solidFill>
                        <a:prstClr val="black"/>
                      </a:solidFill>
                      <a:latin typeface="Calibri" panose="020F0502020204030204"/>
                      <a:ea typeface="宋体" panose="02010600030101010101" pitchFamily="2" charset="-122"/>
                    </a:rPr>
                    <a:t>=</a:t>
                  </a:r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1" name="文字方塊 10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95796" y="683664"/>
                  <a:ext cx="742576" cy="369332"/>
                </a:xfrm>
                <a:prstGeom prst="rect">
                  <a:avLst/>
                </a:prstGeom>
                <a:blipFill>
                  <a:blip r:embed="rId10"/>
                  <a:stretch>
                    <a:fillRect t="-24590" r="-25620" b="-4918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文字方塊 11">
              <a:extLst>
                <a:ext uri="{FF2B5EF4-FFF2-40B4-BE49-F238E27FC236}">
                  <a16:creationId xmlns:a16="http://schemas.microsoft.com/office/drawing/2014/main" id="{03D8B49B-946A-49BA-867E-2873CD32245E}"/>
                </a:ext>
              </a:extLst>
            </p:cNvPr>
            <p:cNvSpPr txBox="1"/>
            <p:nvPr/>
          </p:nvSpPr>
          <p:spPr>
            <a:xfrm>
              <a:off x="7847659" y="1133691"/>
              <a:ext cx="129634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gradient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10AA1D7B-C5E9-4F25-8BF9-300311616117}"/>
                </a:ext>
              </a:extLst>
            </p:cNvPr>
            <p:cNvSpPr/>
            <p:nvPr/>
          </p:nvSpPr>
          <p:spPr>
            <a:xfrm>
              <a:off x="6455197" y="106211"/>
              <a:ext cx="2625303" cy="1476445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zh-TW" altLang="en-US" sz="180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8" name="內容版面配置區 2">
            <a:extLst>
              <a:ext uri="{FF2B5EF4-FFF2-40B4-BE49-F238E27FC236}">
                <a16:creationId xmlns:a16="http://schemas.microsoft.com/office/drawing/2014/main" id="{938CF3F5-D4FD-41E7-B079-77471C93F473}"/>
              </a:ext>
            </a:extLst>
          </p:cNvPr>
          <p:cNvSpPr txBox="1">
            <a:spLocks/>
          </p:cNvSpPr>
          <p:nvPr/>
        </p:nvSpPr>
        <p:spPr>
          <a:xfrm>
            <a:off x="1019363" y="1143001"/>
            <a:ext cx="4142969" cy="606285"/>
          </a:xfrm>
          <a:prstGeom prst="rect">
            <a:avLst/>
          </a:prstGeom>
        </p:spPr>
        <p:txBody>
          <a:bodyPr>
            <a:normAutofit fontScale="92500"/>
          </a:bodyPr>
          <a:lstStyle>
            <a:lvl1pPr marL="292100" indent="-292100" algn="l" rtl="0" eaLnBrk="0" fontAlgn="base" hangingPunct="0">
              <a:lnSpc>
                <a:spcPct val="95000"/>
              </a:lnSpc>
              <a:spcBef>
                <a:spcPct val="60000"/>
              </a:spcBef>
              <a:spcAft>
                <a:spcPct val="15000"/>
              </a:spcAft>
              <a:buClr>
                <a:srgbClr val="999999"/>
              </a:buClr>
              <a:buSzPct val="80000"/>
              <a:buFont typeface="Arial" pitchFamily="34" charset="0"/>
              <a:buChar char="►"/>
              <a:defRPr sz="24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685800" indent="-279400" algn="l" rtl="0" eaLnBrk="0" fontAlgn="base" hangingPunct="0">
              <a:lnSpc>
                <a:spcPct val="95000"/>
              </a:lnSpc>
              <a:spcBef>
                <a:spcPct val="3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●"/>
              <a:defRPr sz="2000">
                <a:solidFill>
                  <a:schemeClr val="accent1"/>
                </a:solidFill>
                <a:latin typeface="+mn-lt"/>
              </a:defRPr>
            </a:lvl2pPr>
            <a:lvl3pPr marL="1023938" indent="-223838" algn="l" rtl="0" eaLnBrk="0" fontAlgn="base" hangingPunct="0">
              <a:lnSpc>
                <a:spcPct val="95000"/>
              </a:lnSpc>
              <a:spcBef>
                <a:spcPct val="4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○"/>
              <a:defRPr>
                <a:solidFill>
                  <a:schemeClr val="accent1"/>
                </a:solidFill>
                <a:latin typeface="+mn-lt"/>
              </a:defRPr>
            </a:lvl3pPr>
            <a:lvl4pPr marL="1371600" indent="-233363" algn="l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SzPct val="120000"/>
              <a:buFont typeface="Arial" pitchFamily="34" charset="0"/>
              <a:buChar char="+"/>
              <a:defRPr sz="1600">
                <a:solidFill>
                  <a:schemeClr val="accent1"/>
                </a:solidFill>
                <a:latin typeface="+mn-lt"/>
              </a:defRPr>
            </a:lvl4pPr>
            <a:lvl5pPr marL="1709738" indent="-223838" algn="l" rtl="0" eaLnBrk="0" fontAlgn="base" hangingPunct="0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5pPr>
            <a:lvl6pPr marL="2166938" indent="-223838" algn="l" rtl="0" fontAlgn="base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6pPr>
            <a:lvl7pPr marL="2624138" indent="-223838" algn="l" rtl="0" fontAlgn="base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7pPr>
            <a:lvl8pPr marL="3081338" indent="-223838" algn="l" rtl="0" fontAlgn="base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8pPr>
            <a:lvl9pPr marL="3538538" indent="-223838" algn="l" rtl="0" fontAlgn="base">
              <a:lnSpc>
                <a:spcPct val="95000"/>
              </a:lnSpc>
              <a:spcBef>
                <a:spcPct val="50000"/>
              </a:spcBef>
              <a:spcAft>
                <a:spcPct val="0"/>
              </a:spcAft>
              <a:buClr>
                <a:srgbClr val="999999"/>
              </a:buClr>
              <a:buFont typeface="Arial" pitchFamily="34" charset="0"/>
              <a:buChar char="–"/>
              <a:defRPr sz="1600">
                <a:solidFill>
                  <a:schemeClr val="accent1"/>
                </a:solidFill>
                <a:latin typeface="+mn-lt"/>
              </a:defRPr>
            </a:lvl9pPr>
          </a:lstStyle>
          <a:p>
            <a:r>
              <a:rPr lang="en-US" altLang="zh-TW" kern="0" dirty="0">
                <a:solidFill>
                  <a:srgbClr val="0070C0"/>
                </a:solidFill>
              </a:rPr>
              <a:t>How about two parameters?</a:t>
            </a:r>
            <a:endParaRPr lang="zh-TW" altLang="en-US" kern="0" dirty="0">
              <a:solidFill>
                <a:srgbClr val="0070C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字方塊 3">
                <a:extLst>
                  <a:ext uri="{FF2B5EF4-FFF2-40B4-BE49-F238E27FC236}">
                    <a16:creationId xmlns:a16="http://schemas.microsoft.com/office/drawing/2014/main" id="{FD702968-04E4-41D0-BE53-701CB389F690}"/>
                  </a:ext>
                </a:extLst>
              </p:cNvPr>
              <p:cNvSpPr txBox="1"/>
              <p:nvPr/>
            </p:nvSpPr>
            <p:spPr>
              <a:xfrm>
                <a:off x="5132989" y="1143000"/>
                <a:ext cx="3324243" cy="50905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文字方塊 3">
                <a:extLst>
                  <a:ext uri="{FF2B5EF4-FFF2-40B4-BE49-F238E27FC236}">
                    <a16:creationId xmlns:a16="http://schemas.microsoft.com/office/drawing/2014/main" id="{FD702968-04E4-41D0-BE53-701CB389F6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2989" y="1143000"/>
                <a:ext cx="3324243" cy="509050"/>
              </a:xfrm>
              <a:prstGeom prst="rect">
                <a:avLst/>
              </a:prstGeom>
              <a:blipFill>
                <a:blip r:embed="rId11"/>
                <a:stretch>
                  <a:fillRect l="-734" b="-84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字方塊 4">
            <a:extLst>
              <a:ext uri="{FF2B5EF4-FFF2-40B4-BE49-F238E27FC236}">
                <a16:creationId xmlns:a16="http://schemas.microsoft.com/office/drawing/2014/main" id="{723E4B33-82AF-4A96-A43F-219AD24995D9}"/>
              </a:ext>
            </a:extLst>
          </p:cNvPr>
          <p:cNvSpPr txBox="1"/>
          <p:nvPr/>
        </p:nvSpPr>
        <p:spPr>
          <a:xfrm>
            <a:off x="1345039" y="1831143"/>
            <a:ext cx="5295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fontAlgn="auto"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(Randomly) Pick an initial value w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,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 </a:t>
            </a: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</a:t>
            </a:r>
            <a:r>
              <a:rPr lang="en-US" altLang="zh-TW" sz="2400" baseline="30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baseline="30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字方塊 5">
                <a:extLst>
                  <a:ext uri="{FF2B5EF4-FFF2-40B4-BE49-F238E27FC236}">
                    <a16:creationId xmlns:a16="http://schemas.microsoft.com/office/drawing/2014/main" id="{6A294145-F684-47F8-A677-91178E1B6944}"/>
                  </a:ext>
                </a:extLst>
              </p:cNvPr>
              <p:cNvSpPr txBox="1"/>
              <p:nvPr/>
            </p:nvSpPr>
            <p:spPr>
              <a:xfrm>
                <a:off x="1345040" y="2393272"/>
                <a:ext cx="7021273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文字方塊 5">
                <a:extLst>
                  <a:ext uri="{FF2B5EF4-FFF2-40B4-BE49-F238E27FC236}">
                    <a16:creationId xmlns:a16="http://schemas.microsoft.com/office/drawing/2014/main" id="{6A294145-F684-47F8-A677-91178E1B6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40" y="2393272"/>
                <a:ext cx="7021273" cy="635367"/>
              </a:xfrm>
              <a:prstGeom prst="rect">
                <a:avLst/>
              </a:prstGeom>
              <a:blipFill>
                <a:blip r:embed="rId12"/>
                <a:stretch>
                  <a:fillRect l="-1216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6">
                <a:extLst>
                  <a:ext uri="{FF2B5EF4-FFF2-40B4-BE49-F238E27FC236}">
                    <a16:creationId xmlns:a16="http://schemas.microsoft.com/office/drawing/2014/main" id="{0F02E244-9C0B-4D42-8803-962702D415F2}"/>
                  </a:ext>
                </a:extLst>
              </p:cNvPr>
              <p:cNvSpPr txBox="1"/>
              <p:nvPr/>
            </p:nvSpPr>
            <p:spPr>
              <a:xfrm>
                <a:off x="914400" y="3160311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6">
                <a:extLst>
                  <a:ext uri="{FF2B5EF4-FFF2-40B4-BE49-F238E27FC236}">
                    <a16:creationId xmlns:a16="http://schemas.microsoft.com/office/drawing/2014/main" id="{0F02E244-9C0B-4D42-8803-962702D415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3160311"/>
                <a:ext cx="4142969" cy="79457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7">
                <a:extLst>
                  <a:ext uri="{FF2B5EF4-FFF2-40B4-BE49-F238E27FC236}">
                    <a16:creationId xmlns:a16="http://schemas.microsoft.com/office/drawing/2014/main" id="{930B7F14-3B3F-4E5B-AC00-BAA56934CB29}"/>
                  </a:ext>
                </a:extLst>
              </p:cNvPr>
              <p:cNvSpPr txBox="1"/>
              <p:nvPr/>
            </p:nvSpPr>
            <p:spPr>
              <a:xfrm>
                <a:off x="1345039" y="4151360"/>
                <a:ext cx="6184410" cy="6353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457200" indent="-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sub>
                    </m:sSub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7">
                <a:extLst>
                  <a:ext uri="{FF2B5EF4-FFF2-40B4-BE49-F238E27FC236}">
                    <a16:creationId xmlns:a16="http://schemas.microsoft.com/office/drawing/2014/main" id="{930B7F14-3B3F-4E5B-AC00-BAA56934CB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45039" y="4151360"/>
                <a:ext cx="6184410" cy="635367"/>
              </a:xfrm>
              <a:prstGeom prst="rect">
                <a:avLst/>
              </a:prstGeom>
              <a:blipFill>
                <a:blip r:embed="rId14"/>
                <a:stretch>
                  <a:fillRect l="-1381" b="-96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2">
                <a:extLst>
                  <a:ext uri="{FF2B5EF4-FFF2-40B4-BE49-F238E27FC236}">
                    <a16:creationId xmlns:a16="http://schemas.microsoft.com/office/drawing/2014/main" id="{6EF35A5B-2A58-4883-8A80-DE095881BBAF}"/>
                  </a:ext>
                </a:extLst>
              </p:cNvPr>
              <p:cNvSpPr txBox="1"/>
              <p:nvPr/>
            </p:nvSpPr>
            <p:spPr>
              <a:xfrm>
                <a:off x="4784327" y="3196136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2">
                <a:extLst>
                  <a:ext uri="{FF2B5EF4-FFF2-40B4-BE49-F238E27FC236}">
                    <a16:creationId xmlns:a16="http://schemas.microsoft.com/office/drawing/2014/main" id="{6EF35A5B-2A58-4883-8A80-DE095881BB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27" y="3196136"/>
                <a:ext cx="4394776" cy="79355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字方塊 17">
                <a:extLst>
                  <a:ext uri="{FF2B5EF4-FFF2-40B4-BE49-F238E27FC236}">
                    <a16:creationId xmlns:a16="http://schemas.microsoft.com/office/drawing/2014/main" id="{82C19686-21A9-4ADF-B8DC-1CBC01CC1C68}"/>
                  </a:ext>
                </a:extLst>
              </p:cNvPr>
              <p:cNvSpPr txBox="1"/>
              <p:nvPr/>
            </p:nvSpPr>
            <p:spPr>
              <a:xfrm>
                <a:off x="914400" y="5026198"/>
                <a:ext cx="4142969" cy="79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文字方塊 17">
                <a:extLst>
                  <a:ext uri="{FF2B5EF4-FFF2-40B4-BE49-F238E27FC236}">
                    <a16:creationId xmlns:a16="http://schemas.microsoft.com/office/drawing/2014/main" id="{82C19686-21A9-4ADF-B8DC-1CBC01CC1C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4400" y="5026198"/>
                <a:ext cx="4142969" cy="79457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8">
                <a:extLst>
                  <a:ext uri="{FF2B5EF4-FFF2-40B4-BE49-F238E27FC236}">
                    <a16:creationId xmlns:a16="http://schemas.microsoft.com/office/drawing/2014/main" id="{CDB0182E-960B-489E-AB63-157D3E1B16B7}"/>
                  </a:ext>
                </a:extLst>
              </p:cNvPr>
              <p:cNvSpPr txBox="1"/>
              <p:nvPr/>
            </p:nvSpPr>
            <p:spPr>
              <a:xfrm>
                <a:off x="4784327" y="5045129"/>
                <a:ext cx="4394776" cy="7935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8">
                <a:extLst>
                  <a:ext uri="{FF2B5EF4-FFF2-40B4-BE49-F238E27FC236}">
                    <a16:creationId xmlns:a16="http://schemas.microsoft.com/office/drawing/2014/main" id="{CDB0182E-960B-489E-AB63-157D3E1B16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84327" y="5045129"/>
                <a:ext cx="4394776" cy="793551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58952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Gradient Descent</a:t>
            </a:r>
            <a:endParaRPr lang="zh-CN" altLang="en-US" dirty="0"/>
          </a:p>
        </p:txBody>
      </p:sp>
      <p:grpSp>
        <p:nvGrpSpPr>
          <p:cNvPr id="17" name="群組 3">
            <a:extLst>
              <a:ext uri="{FF2B5EF4-FFF2-40B4-BE49-F238E27FC236}">
                <a16:creationId xmlns:a16="http://schemas.microsoft.com/office/drawing/2014/main" id="{F3482FE1-E42B-42CB-A385-FD8F295E6855}"/>
              </a:ext>
            </a:extLst>
          </p:cNvPr>
          <p:cNvGrpSpPr/>
          <p:nvPr/>
        </p:nvGrpSpPr>
        <p:grpSpPr>
          <a:xfrm>
            <a:off x="2609271" y="914400"/>
            <a:ext cx="7092867" cy="5319650"/>
            <a:chOff x="706835" y="2011916"/>
            <a:chExt cx="6113826" cy="4585368"/>
          </a:xfrm>
        </p:grpSpPr>
        <p:pic>
          <p:nvPicPr>
            <p:cNvPr id="18" name="圖片 4">
              <a:extLst>
                <a:ext uri="{FF2B5EF4-FFF2-40B4-BE49-F238E27FC236}">
                  <a16:creationId xmlns:a16="http://schemas.microsoft.com/office/drawing/2014/main" id="{D1F1F95D-A04D-41A1-8187-B9E572CBF14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835" y="2011916"/>
              <a:ext cx="6113826" cy="458536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文字方塊 5">
                  <a:extLst>
                    <a:ext uri="{FF2B5EF4-FFF2-40B4-BE49-F238E27FC236}">
                      <a16:creationId xmlns:a16="http://schemas.microsoft.com/office/drawing/2014/main" id="{44DD3154-AD75-42AF-A1D4-078D40DAB721}"/>
                    </a:ext>
                  </a:extLst>
                </p:cNvPr>
                <p:cNvSpPr txBox="1"/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75390" y="6267363"/>
                  <a:ext cx="208919" cy="318352"/>
                </a:xfrm>
                <a:prstGeom prst="rect">
                  <a:avLst/>
                </a:prstGeom>
                <a:blipFill>
                  <a:blip r:embed="rId4"/>
                  <a:stretch>
                    <a:fillRect l="-30000" r="-27500" b="-6557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文字方塊 6">
                  <a:extLst>
                    <a:ext uri="{FF2B5EF4-FFF2-40B4-BE49-F238E27FC236}">
                      <a16:creationId xmlns:a16="http://schemas.microsoft.com/office/drawing/2014/main" id="{F2651C99-0AC9-42C4-954D-AA8AD5ADCBCD}"/>
                    </a:ext>
                  </a:extLst>
                </p:cNvPr>
                <p:cNvSpPr txBox="1"/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3326" y="4119935"/>
                  <a:ext cx="263414" cy="318352"/>
                </a:xfrm>
                <a:prstGeom prst="rect">
                  <a:avLst/>
                </a:prstGeom>
                <a:blipFill>
                  <a:blip r:embed="rId5"/>
                  <a:stretch>
                    <a:fillRect l="-12000" r="-12000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1" name="橢圓 8">
            <a:extLst>
              <a:ext uri="{FF2B5EF4-FFF2-40B4-BE49-F238E27FC236}">
                <a16:creationId xmlns:a16="http://schemas.microsoft.com/office/drawing/2014/main" id="{C78C978D-F2AC-41FB-A0A9-375ACA88487E}"/>
              </a:ext>
            </a:extLst>
          </p:cNvPr>
          <p:cNvSpPr/>
          <p:nvPr/>
        </p:nvSpPr>
        <p:spPr>
          <a:xfrm>
            <a:off x="4061336" y="4839201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2" name="直線單箭頭接點 23">
            <a:extLst>
              <a:ext uri="{FF2B5EF4-FFF2-40B4-BE49-F238E27FC236}">
                <a16:creationId xmlns:a16="http://schemas.microsoft.com/office/drawing/2014/main" id="{3AFDEF5A-6FAB-4556-A499-AA339F86B0D4}"/>
              </a:ext>
            </a:extLst>
          </p:cNvPr>
          <p:cNvCxnSpPr>
            <a:cxnSpLocks/>
          </p:cNvCxnSpPr>
          <p:nvPr/>
        </p:nvCxnSpPr>
        <p:spPr>
          <a:xfrm flipV="1">
            <a:off x="4204414" y="3928013"/>
            <a:ext cx="284326" cy="918459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3" name="橢圓 28">
            <a:extLst>
              <a:ext uri="{FF2B5EF4-FFF2-40B4-BE49-F238E27FC236}">
                <a16:creationId xmlns:a16="http://schemas.microsoft.com/office/drawing/2014/main" id="{31389630-5DEC-4CDA-8D0C-79A916A4DD56}"/>
              </a:ext>
            </a:extLst>
          </p:cNvPr>
          <p:cNvSpPr/>
          <p:nvPr/>
        </p:nvSpPr>
        <p:spPr>
          <a:xfrm>
            <a:off x="4438585" y="3723398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4" name="直線單箭頭接點 37">
            <a:extLst>
              <a:ext uri="{FF2B5EF4-FFF2-40B4-BE49-F238E27FC236}">
                <a16:creationId xmlns:a16="http://schemas.microsoft.com/office/drawing/2014/main" id="{3DBACD1C-F0A0-4FD2-94B6-DC095C197C3A}"/>
              </a:ext>
            </a:extLst>
          </p:cNvPr>
          <p:cNvCxnSpPr>
            <a:cxnSpLocks/>
          </p:cNvCxnSpPr>
          <p:nvPr/>
        </p:nvCxnSpPr>
        <p:spPr>
          <a:xfrm flipV="1">
            <a:off x="4605181" y="3412567"/>
            <a:ext cx="389681" cy="323317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25" name="橢圓 38">
            <a:extLst>
              <a:ext uri="{FF2B5EF4-FFF2-40B4-BE49-F238E27FC236}">
                <a16:creationId xmlns:a16="http://schemas.microsoft.com/office/drawing/2014/main" id="{DA56586C-413B-4782-AFF4-9B4EAF22369C}"/>
              </a:ext>
            </a:extLst>
          </p:cNvPr>
          <p:cNvSpPr/>
          <p:nvPr/>
        </p:nvSpPr>
        <p:spPr>
          <a:xfrm>
            <a:off x="4933545" y="3279423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6" name="直線單箭頭接點 42">
            <a:extLst>
              <a:ext uri="{FF2B5EF4-FFF2-40B4-BE49-F238E27FC236}">
                <a16:creationId xmlns:a16="http://schemas.microsoft.com/office/drawing/2014/main" id="{C4E8C2C7-160A-4BC2-A3BA-BD6A744FA75E}"/>
              </a:ext>
            </a:extLst>
          </p:cNvPr>
          <p:cNvCxnSpPr>
            <a:cxnSpLocks/>
          </p:cNvCxnSpPr>
          <p:nvPr/>
        </p:nvCxnSpPr>
        <p:spPr>
          <a:xfrm flipV="1">
            <a:off x="5149661" y="3298586"/>
            <a:ext cx="526048" cy="61402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字方塊 44">
                <a:extLst>
                  <a:ext uri="{FF2B5EF4-FFF2-40B4-BE49-F238E27FC236}">
                    <a16:creationId xmlns:a16="http://schemas.microsoft.com/office/drawing/2014/main" id="{09ACD796-57B6-4C39-9789-4D256139A4D4}"/>
                  </a:ext>
                </a:extLst>
              </p:cNvPr>
              <p:cNvSpPr txBox="1"/>
              <p:nvPr/>
            </p:nvSpPr>
            <p:spPr>
              <a:xfrm>
                <a:off x="4204414" y="4947766"/>
                <a:ext cx="3909462" cy="461665"/>
              </a:xfrm>
              <a:prstGeom prst="rect">
                <a:avLst/>
              </a:prstGeom>
              <a:gradFill rotWithShape="1">
                <a:gsLst>
                  <a:gs pos="0">
                    <a:sysClr val="windowText" lastClr="000000">
                      <a:satMod val="103000"/>
                      <a:lumMod val="102000"/>
                      <a:tint val="94000"/>
                    </a:sysClr>
                  </a:gs>
                  <a:gs pos="50000">
                    <a:sysClr val="windowText" lastClr="000000">
                      <a:satMod val="110000"/>
                      <a:lumMod val="100000"/>
                      <a:shade val="100000"/>
                    </a:sysClr>
                  </a:gs>
                  <a:gs pos="100000">
                    <a:sysClr val="windowText" lastClr="000000">
                      <a:lumMod val="99000"/>
                      <a:satMod val="120000"/>
                      <a:shade val="78000"/>
                    </a:sys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kern="0" dirty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Compute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kern="0" dirty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zh-TW" altLang="en-US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7" name="文字方塊 44">
                <a:extLst>
                  <a:ext uri="{FF2B5EF4-FFF2-40B4-BE49-F238E27FC236}">
                    <a16:creationId xmlns:a16="http://schemas.microsoft.com/office/drawing/2014/main" id="{09ACD796-57B6-4C39-9789-4D256139A4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4414" y="4947766"/>
                <a:ext cx="390946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46">
                <a:extLst>
                  <a:ext uri="{FF2B5EF4-FFF2-40B4-BE49-F238E27FC236}">
                    <a16:creationId xmlns:a16="http://schemas.microsoft.com/office/drawing/2014/main" id="{C63E257F-AE1B-406E-A5E1-050571670038}"/>
                  </a:ext>
                </a:extLst>
              </p:cNvPr>
              <p:cNvSpPr txBox="1"/>
              <p:nvPr/>
            </p:nvSpPr>
            <p:spPr>
              <a:xfrm>
                <a:off x="4765628" y="4307823"/>
                <a:ext cx="3715331" cy="461665"/>
              </a:xfrm>
              <a:prstGeom prst="rect">
                <a:avLst/>
              </a:prstGeom>
              <a:gradFill rotWithShape="1">
                <a:gsLst>
                  <a:gs pos="0">
                    <a:srgbClr val="70AD47">
                      <a:satMod val="103000"/>
                      <a:lumMod val="102000"/>
                      <a:tint val="94000"/>
                    </a:srgbClr>
                  </a:gs>
                  <a:gs pos="50000">
                    <a:srgbClr val="70AD47">
                      <a:satMod val="110000"/>
                      <a:lumMod val="100000"/>
                      <a:shade val="100000"/>
                    </a:srgbClr>
                  </a:gs>
                  <a:gs pos="100000">
                    <a:srgbClr val="70AD47">
                      <a:lumMod val="99000"/>
                      <a:satMod val="120000"/>
                      <a:shade val="78000"/>
                    </a:srgbClr>
                  </a:gs>
                </a:gsLst>
                <a:lin ang="5400000" scaled="0"/>
              </a:grad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(−</m:t>
                    </m:r>
                    <m:r>
                      <a:rPr lang="zh-TW" altLang="en-US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r>
                  <a:rPr lang="en-US" altLang="zh-TW" sz="2400" kern="0" dirty="0">
                    <a:solidFill>
                      <a:prstClr val="white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r>
                      <a:rPr lang="en-US" altLang="zh-TW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zh-TW" altLang="en-US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𝜂</m:t>
                    </m:r>
                    <m:f>
                      <m:fPr>
                        <m:type m:val="lin"/>
                        <m:ctrlP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2400" i="1" kern="0">
                            <a:solidFill>
                              <a:prstClr val="white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  <m:r>
                      <a:rPr lang="en-US" altLang="zh-TW" sz="2400" i="1" kern="0">
                        <a:solidFill>
                          <a:prstClr val="white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zh-TW" altLang="en-US" sz="2400" kern="0" dirty="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46">
                <a:extLst>
                  <a:ext uri="{FF2B5EF4-FFF2-40B4-BE49-F238E27FC236}">
                    <a16:creationId xmlns:a16="http://schemas.microsoft.com/office/drawing/2014/main" id="{C63E257F-AE1B-406E-A5E1-0505716700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5628" y="4307823"/>
                <a:ext cx="3715331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noFill/>
              </a:ln>
              <a:effectLst>
                <a:outerShdw blurRad="57150" dist="19050" dir="5400000" algn="ctr" rotWithShape="0">
                  <a:srgbClr val="000000">
                    <a:alpha val="63000"/>
                  </a:srgbClr>
                </a:outerShdw>
              </a:effec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單箭頭接點 9">
            <a:extLst>
              <a:ext uri="{FF2B5EF4-FFF2-40B4-BE49-F238E27FC236}">
                <a16:creationId xmlns:a16="http://schemas.microsoft.com/office/drawing/2014/main" id="{42B967C3-C3BD-4C85-9B04-87D36AAF9FF3}"/>
              </a:ext>
            </a:extLst>
          </p:cNvPr>
          <p:cNvCxnSpPr>
            <a:stCxn id="28" idx="1"/>
          </p:cNvCxnSpPr>
          <p:nvPr/>
        </p:nvCxnSpPr>
        <p:spPr>
          <a:xfrm flipH="1" flipV="1">
            <a:off x="4346577" y="4307824"/>
            <a:ext cx="419051" cy="230832"/>
          </a:xfrm>
          <a:prstGeom prst="straightConnector1">
            <a:avLst/>
          </a:prstGeom>
          <a:noFill/>
          <a:ln w="57150" cap="flat" cmpd="sng" algn="ctr">
            <a:solidFill>
              <a:srgbClr val="FFC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30" name="文字方塊 17">
            <a:extLst>
              <a:ext uri="{FF2B5EF4-FFF2-40B4-BE49-F238E27FC236}">
                <a16:creationId xmlns:a16="http://schemas.microsoft.com/office/drawing/2014/main" id="{0951BAC9-1218-4A1B-A419-B88A2A403076}"/>
              </a:ext>
            </a:extLst>
          </p:cNvPr>
          <p:cNvSpPr txBox="1"/>
          <p:nvPr/>
        </p:nvSpPr>
        <p:spPr>
          <a:xfrm>
            <a:off x="8091861" y="2957467"/>
            <a:ext cx="2066897" cy="830997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Color: Value of Loss L(</a:t>
            </a:r>
            <a:r>
              <a:rPr lang="en-US" altLang="zh-TW" sz="2400" kern="0" dirty="0" err="1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w,b</a:t>
            </a: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)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39294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5" grpId="0" animBg="1"/>
      <p:bldP spid="27" grpId="0" animBg="1"/>
      <p:bldP spid="28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Gradient Descent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C8F4FF7-5614-4030-A051-D83EEBC2BE7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89544" y="1447800"/>
                <a:ext cx="10083256" cy="4495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When solving: </a:t>
                </a:r>
              </a:p>
              <a:p>
                <a:pPr fontAlgn="auto">
                  <a:spcAft>
                    <a:spcPts val="0"/>
                  </a:spcAft>
                  <a:buClrTx/>
                  <a:buSzTx/>
                  <a:defRPr/>
                </a:pPr>
                <a:endParaRPr lang="en-US" altLang="zh-TW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fontAlgn="auto">
                  <a:spcAft>
                    <a:spcPts val="0"/>
                  </a:spcAft>
                  <a:buClrTx/>
                  <a:buSzTx/>
                  <a:defRPr/>
                </a:pPr>
                <a:endParaRPr lang="en-US" altLang="zh-TW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fontAlgn="auto"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Each time we update the parameters, we obtain </a:t>
                </a:r>
                <a14:m>
                  <m:oMath xmlns:m="http://schemas.openxmlformats.org/officeDocument/2006/math">
                    <m:r>
                      <a:rPr lang="zh-TW" alt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zh-TW" altLang="en-US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that makes </a:t>
                </a:r>
                <a14:m>
                  <m:oMath xmlns:m="http://schemas.openxmlformats.org/officeDocument/2006/math">
                    <m:r>
                      <a:rPr lang="en-US" altLang="zh-TW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TW" alt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d>
                  </m:oMath>
                </a14:m>
                <a:r>
                  <a:rPr lang="zh-TW" altLang="en-US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smaller.</a:t>
                </a:r>
                <a:endParaRPr lang="zh-TW" altLang="en-US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0C8F4FF7-5614-4030-A051-D83EEBC2B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9544" y="1447800"/>
                <a:ext cx="10083256" cy="4495800"/>
              </a:xfrm>
              <a:prstGeom prst="rect">
                <a:avLst/>
              </a:prstGeom>
              <a:blipFill>
                <a:blip r:embed="rId3"/>
                <a:stretch>
                  <a:fillRect l="-1088" t="-23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290D852-F147-4CE2-A54A-E2D90D8EA724}"/>
                  </a:ext>
                </a:extLst>
              </p:cNvPr>
              <p:cNvSpPr txBox="1"/>
              <p:nvPr/>
            </p:nvSpPr>
            <p:spPr>
              <a:xfrm>
                <a:off x="3209954" y="2159121"/>
                <a:ext cx="2886046" cy="5636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TW" altLang="en-US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TW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arg</m:t>
                      </m:r>
                      <m:func>
                        <m:func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zh-TW" alt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TW" alt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D290D852-F147-4CE2-A54A-E2D90D8EA7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9954" y="2159121"/>
                <a:ext cx="2886046" cy="5636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字方塊 4">
            <a:extLst>
              <a:ext uri="{FF2B5EF4-FFF2-40B4-BE49-F238E27FC236}">
                <a16:creationId xmlns:a16="http://schemas.microsoft.com/office/drawing/2014/main" id="{83F1EA8F-475D-4544-8BC8-A490DE80D467}"/>
              </a:ext>
            </a:extLst>
          </p:cNvPr>
          <p:cNvSpPr txBox="1"/>
          <p:nvPr/>
        </p:nvSpPr>
        <p:spPr>
          <a:xfrm>
            <a:off x="6436558" y="2133600"/>
            <a:ext cx="31440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by gradient descent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CD866F0-DD6C-4B68-9F6D-1E7103E1FB47}"/>
                  </a:ext>
                </a:extLst>
              </p:cNvPr>
              <p:cNvSpPr txBox="1"/>
              <p:nvPr/>
            </p:nvSpPr>
            <p:spPr>
              <a:xfrm>
                <a:off x="2999511" y="4114800"/>
                <a:ext cx="443679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TW" altLang="en-US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&gt;…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>
                <a:extLst>
                  <a:ext uri="{FF2B5EF4-FFF2-40B4-BE49-F238E27FC236}">
                    <a16:creationId xmlns:a16="http://schemas.microsoft.com/office/drawing/2014/main" id="{4CD866F0-DD6C-4B68-9F6D-1E7103E1FB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99511" y="4114800"/>
                <a:ext cx="4436791" cy="43088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>
            <a:extLst>
              <a:ext uri="{FF2B5EF4-FFF2-40B4-BE49-F238E27FC236}">
                <a16:creationId xmlns:a16="http://schemas.microsoft.com/office/drawing/2014/main" id="{0A634E71-EF7A-4C7D-AF34-639D8B88439C}"/>
              </a:ext>
            </a:extLst>
          </p:cNvPr>
          <p:cNvSpPr txBox="1"/>
          <p:nvPr/>
        </p:nvSpPr>
        <p:spPr>
          <a:xfrm>
            <a:off x="6440569" y="4984998"/>
            <a:ext cx="3978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Is this statement correct?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496978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  <p:bldP spid="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Gradient Descent</a:t>
            </a:r>
            <a:endParaRPr lang="zh-CN" altLang="en-US" dirty="0"/>
          </a:p>
        </p:txBody>
      </p:sp>
      <p:grpSp>
        <p:nvGrpSpPr>
          <p:cNvPr id="44" name="群組 16">
            <a:extLst>
              <a:ext uri="{FF2B5EF4-FFF2-40B4-BE49-F238E27FC236}">
                <a16:creationId xmlns:a16="http://schemas.microsoft.com/office/drawing/2014/main" id="{75CBD8FC-2CBF-418E-B748-BA534C03EE92}"/>
              </a:ext>
            </a:extLst>
          </p:cNvPr>
          <p:cNvGrpSpPr/>
          <p:nvPr/>
        </p:nvGrpSpPr>
        <p:grpSpPr>
          <a:xfrm>
            <a:off x="7524853" y="838200"/>
            <a:ext cx="3828947" cy="2987766"/>
            <a:chOff x="114404" y="2251401"/>
            <a:chExt cx="5773763" cy="4505325"/>
          </a:xfrm>
        </p:grpSpPr>
        <p:pic>
          <p:nvPicPr>
            <p:cNvPr id="45" name="圖片 3">
              <a:extLst>
                <a:ext uri="{FF2B5EF4-FFF2-40B4-BE49-F238E27FC236}">
                  <a16:creationId xmlns:a16="http://schemas.microsoft.com/office/drawing/2014/main" id="{49F36506-478F-4796-ADE7-C8ABAF1A32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3192" y="2251401"/>
              <a:ext cx="5514975" cy="450532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文字方塊 4">
                  <a:extLst>
                    <a:ext uri="{FF2B5EF4-FFF2-40B4-BE49-F238E27FC236}">
                      <a16:creationId xmlns:a16="http://schemas.microsoft.com/office/drawing/2014/main" id="{D5376F4A-505F-42D6-8043-4FD2FA881CEA}"/>
                    </a:ext>
                  </a:extLst>
                </p:cNvPr>
                <p:cNvSpPr txBox="1"/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18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oMath>
                    </m:oMathPara>
                  </a14:m>
                  <a:endParaRPr lang="zh-TW" altLang="en-US" sz="1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" name="文字方塊 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4404" y="4073176"/>
                  <a:ext cx="279885" cy="430887"/>
                </a:xfrm>
                <a:prstGeom prst="rect">
                  <a:avLst/>
                </a:prstGeom>
                <a:blipFill>
                  <a:blip r:embed="rId4"/>
                  <a:stretch>
                    <a:fillRect l="-26667" r="-30000" b="-4255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文字方塊 5">
                  <a:extLst>
                    <a:ext uri="{FF2B5EF4-FFF2-40B4-BE49-F238E27FC236}">
                      <a16:creationId xmlns:a16="http://schemas.microsoft.com/office/drawing/2014/main" id="{00E060EB-4A06-4821-A183-702555C3B078}"/>
                    </a:ext>
                  </a:extLst>
                </p:cNvPr>
                <p:cNvSpPr txBox="1"/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1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6" name="文字方塊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00863" y="6035957"/>
                  <a:ext cx="493212" cy="430887"/>
                </a:xfrm>
                <a:prstGeom prst="rect">
                  <a:avLst/>
                </a:prstGeom>
                <a:blipFill>
                  <a:blip r:embed="rId5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文字方塊 6">
                  <a:extLst>
                    <a:ext uri="{FF2B5EF4-FFF2-40B4-BE49-F238E27FC236}">
                      <a16:creationId xmlns:a16="http://schemas.microsoft.com/office/drawing/2014/main" id="{44F4D5AA-7F3E-4668-BBDD-72B7697CF3C3}"/>
                    </a:ext>
                  </a:extLst>
                </p:cNvPr>
                <p:cNvSpPr txBox="1"/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1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1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TW" sz="18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18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7" name="文字方塊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21258" y="6176963"/>
                  <a:ext cx="501484" cy="430887"/>
                </a:xfrm>
                <a:prstGeom prst="rect">
                  <a:avLst/>
                </a:prstGeom>
                <a:blipFill>
                  <a:blip r:embed="rId6"/>
                  <a:stretch>
                    <a:fillRect l="-9259" r="-5556" b="-10638"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9" name="橢圓 7">
              <a:extLst>
                <a:ext uri="{FF2B5EF4-FFF2-40B4-BE49-F238E27FC236}">
                  <a16:creationId xmlns:a16="http://schemas.microsoft.com/office/drawing/2014/main" id="{3EB96215-1C09-420A-9850-4DC200A6EBA0}"/>
                </a:ext>
              </a:extLst>
            </p:cNvPr>
            <p:cNvSpPr/>
            <p:nvPr/>
          </p:nvSpPr>
          <p:spPr>
            <a:xfrm>
              <a:off x="2365886" y="3390296"/>
              <a:ext cx="171366" cy="171366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zh-TW" altLang="en-US" sz="1800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50" name="直線單箭頭接點 8">
              <a:extLst>
                <a:ext uri="{FF2B5EF4-FFF2-40B4-BE49-F238E27FC236}">
                  <a16:creationId xmlns:a16="http://schemas.microsoft.com/office/drawing/2014/main" id="{0FA117F5-D5E7-4653-80FF-95D1952FFC51}"/>
                </a:ext>
              </a:extLst>
            </p:cNvPr>
            <p:cNvCxnSpPr/>
            <p:nvPr/>
          </p:nvCxnSpPr>
          <p:spPr>
            <a:xfrm flipH="1">
              <a:off x="4070548" y="4332706"/>
              <a:ext cx="123496" cy="310887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1" name="直線單箭頭接點 9">
              <a:extLst>
                <a:ext uri="{FF2B5EF4-FFF2-40B4-BE49-F238E27FC236}">
                  <a16:creationId xmlns:a16="http://schemas.microsoft.com/office/drawing/2014/main" id="{BCFFD669-D527-45F0-A09D-F908B32331ED}"/>
                </a:ext>
              </a:extLst>
            </p:cNvPr>
            <p:cNvCxnSpPr/>
            <p:nvPr/>
          </p:nvCxnSpPr>
          <p:spPr>
            <a:xfrm>
              <a:off x="2457119" y="4001294"/>
              <a:ext cx="40066" cy="287325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2" name="直線單箭頭接點 10">
              <a:extLst>
                <a:ext uri="{FF2B5EF4-FFF2-40B4-BE49-F238E27FC236}">
                  <a16:creationId xmlns:a16="http://schemas.microsoft.com/office/drawing/2014/main" id="{B6880A78-8182-41F1-8E25-EEAF4AC3419A}"/>
                </a:ext>
              </a:extLst>
            </p:cNvPr>
            <p:cNvCxnSpPr/>
            <p:nvPr/>
          </p:nvCxnSpPr>
          <p:spPr>
            <a:xfrm>
              <a:off x="2478009" y="4293789"/>
              <a:ext cx="37251" cy="254361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3" name="直線單箭頭接點 11">
              <a:extLst>
                <a:ext uri="{FF2B5EF4-FFF2-40B4-BE49-F238E27FC236}">
                  <a16:creationId xmlns:a16="http://schemas.microsoft.com/office/drawing/2014/main" id="{E656549E-CBD3-4708-855B-8A9D7D42C3E0}"/>
                </a:ext>
              </a:extLst>
            </p:cNvPr>
            <p:cNvCxnSpPr/>
            <p:nvPr/>
          </p:nvCxnSpPr>
          <p:spPr>
            <a:xfrm>
              <a:off x="2515260" y="4548150"/>
              <a:ext cx="68788" cy="27178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sp>
          <p:nvSpPr>
            <p:cNvPr id="54" name="橢圓 12">
              <a:extLst>
                <a:ext uri="{FF2B5EF4-FFF2-40B4-BE49-F238E27FC236}">
                  <a16:creationId xmlns:a16="http://schemas.microsoft.com/office/drawing/2014/main" id="{1462F2D4-7D72-4C9C-8F13-422C91088BB0}"/>
                </a:ext>
              </a:extLst>
            </p:cNvPr>
            <p:cNvSpPr/>
            <p:nvPr/>
          </p:nvSpPr>
          <p:spPr>
            <a:xfrm>
              <a:off x="4108671" y="4202936"/>
              <a:ext cx="171366" cy="171366"/>
            </a:xfrm>
            <a:prstGeom prst="ellipse">
              <a:avLst/>
            </a:prstGeom>
            <a:solidFill>
              <a:srgbClr val="FF0000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zh-TW" altLang="en-US" sz="1800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cxnSp>
          <p:nvCxnSpPr>
            <p:cNvPr id="55" name="直線單箭頭接點 13">
              <a:extLst>
                <a:ext uri="{FF2B5EF4-FFF2-40B4-BE49-F238E27FC236}">
                  <a16:creationId xmlns:a16="http://schemas.microsoft.com/office/drawing/2014/main" id="{C1ACF0F9-EFED-4BEE-BD32-11D39B8AFEF0}"/>
                </a:ext>
              </a:extLst>
            </p:cNvPr>
            <p:cNvCxnSpPr/>
            <p:nvPr/>
          </p:nvCxnSpPr>
          <p:spPr>
            <a:xfrm>
              <a:off x="2436981" y="3514068"/>
              <a:ext cx="0" cy="487226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6" name="直線單箭頭接點 14">
              <a:extLst>
                <a:ext uri="{FF2B5EF4-FFF2-40B4-BE49-F238E27FC236}">
                  <a16:creationId xmlns:a16="http://schemas.microsoft.com/office/drawing/2014/main" id="{954C7BBF-1539-4616-9959-CE87D5901E11}"/>
                </a:ext>
              </a:extLst>
            </p:cNvPr>
            <p:cNvCxnSpPr/>
            <p:nvPr/>
          </p:nvCxnSpPr>
          <p:spPr>
            <a:xfrm flipH="1">
              <a:off x="3967720" y="4657575"/>
              <a:ext cx="102828" cy="1746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  <p:cxnSp>
          <p:nvCxnSpPr>
            <p:cNvPr id="57" name="直線單箭頭接點 15">
              <a:extLst>
                <a:ext uri="{FF2B5EF4-FFF2-40B4-BE49-F238E27FC236}">
                  <a16:creationId xmlns:a16="http://schemas.microsoft.com/office/drawing/2014/main" id="{059992C8-CA17-4DB5-8A81-92FC654EF421}"/>
                </a:ext>
              </a:extLst>
            </p:cNvPr>
            <p:cNvCxnSpPr/>
            <p:nvPr/>
          </p:nvCxnSpPr>
          <p:spPr>
            <a:xfrm flipH="1">
              <a:off x="3881445" y="4815940"/>
              <a:ext cx="102828" cy="174612"/>
            </a:xfrm>
            <a:prstGeom prst="straightConnector1">
              <a:avLst/>
            </a:prstGeom>
            <a:noFill/>
            <a:ln w="38100" cap="flat" cmpd="sng" algn="ctr">
              <a:solidFill>
                <a:srgbClr val="FF0000"/>
              </a:solidFill>
              <a:prstDash val="solid"/>
              <a:miter lim="800000"/>
              <a:tailEnd type="triangle"/>
            </a:ln>
            <a:effectLst/>
          </p:spPr>
        </p:cxnSp>
      </p:grpSp>
      <p:cxnSp>
        <p:nvCxnSpPr>
          <p:cNvPr id="58" name="直線接點 17">
            <a:extLst>
              <a:ext uri="{FF2B5EF4-FFF2-40B4-BE49-F238E27FC236}">
                <a16:creationId xmlns:a16="http://schemas.microsoft.com/office/drawing/2014/main" id="{0156225E-1A00-4FBA-A12B-BC6C93D0521E}"/>
              </a:ext>
            </a:extLst>
          </p:cNvPr>
          <p:cNvCxnSpPr/>
          <p:nvPr/>
        </p:nvCxnSpPr>
        <p:spPr>
          <a:xfrm>
            <a:off x="7438338" y="4943546"/>
            <a:ext cx="0" cy="727092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sp>
        <p:nvSpPr>
          <p:cNvPr id="59" name="橢圓 18">
            <a:extLst>
              <a:ext uri="{FF2B5EF4-FFF2-40B4-BE49-F238E27FC236}">
                <a16:creationId xmlns:a16="http://schemas.microsoft.com/office/drawing/2014/main" id="{BE7B42BB-E6CD-42D7-910B-95E6E8DE7B21}"/>
              </a:ext>
            </a:extLst>
          </p:cNvPr>
          <p:cNvSpPr/>
          <p:nvPr/>
        </p:nvSpPr>
        <p:spPr>
          <a:xfrm>
            <a:off x="7107301" y="4627023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0" name="直線接點 19">
            <a:extLst>
              <a:ext uri="{FF2B5EF4-FFF2-40B4-BE49-F238E27FC236}">
                <a16:creationId xmlns:a16="http://schemas.microsoft.com/office/drawing/2014/main" id="{B178108E-C1C3-41D2-A99F-E4D74B78A4CC}"/>
              </a:ext>
            </a:extLst>
          </p:cNvPr>
          <p:cNvCxnSpPr/>
          <p:nvPr/>
        </p:nvCxnSpPr>
        <p:spPr>
          <a:xfrm>
            <a:off x="5503086" y="3919729"/>
            <a:ext cx="0" cy="176261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61" name="直線接點 20">
            <a:extLst>
              <a:ext uri="{FF2B5EF4-FFF2-40B4-BE49-F238E27FC236}">
                <a16:creationId xmlns:a16="http://schemas.microsoft.com/office/drawing/2014/main" id="{6D6F7CC6-C987-4048-9243-5235F7CB4F7C}"/>
              </a:ext>
            </a:extLst>
          </p:cNvPr>
          <p:cNvCxnSpPr/>
          <p:nvPr/>
        </p:nvCxnSpPr>
        <p:spPr>
          <a:xfrm>
            <a:off x="3768218" y="3908027"/>
            <a:ext cx="0" cy="1762613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62" name="直線接點 21">
            <a:extLst>
              <a:ext uri="{FF2B5EF4-FFF2-40B4-BE49-F238E27FC236}">
                <a16:creationId xmlns:a16="http://schemas.microsoft.com/office/drawing/2014/main" id="{3F82646D-923C-46D1-813B-55D439A07723}"/>
              </a:ext>
            </a:extLst>
          </p:cNvPr>
          <p:cNvCxnSpPr/>
          <p:nvPr/>
        </p:nvCxnSpPr>
        <p:spPr>
          <a:xfrm>
            <a:off x="2262692" y="2821806"/>
            <a:ext cx="0" cy="2880060"/>
          </a:xfrm>
          <a:prstGeom prst="line">
            <a:avLst/>
          </a:prstGeom>
          <a:noFill/>
          <a:ln w="38100" cap="flat" cmpd="sng" algn="ctr">
            <a:solidFill>
              <a:sysClr val="windowText" lastClr="000000"/>
            </a:solidFill>
            <a:prstDash val="sysDot"/>
            <a:miter lim="800000"/>
          </a:ln>
          <a:effectLst/>
        </p:spPr>
      </p:cxnSp>
      <p:cxnSp>
        <p:nvCxnSpPr>
          <p:cNvPr id="63" name="直線單箭頭接點 22">
            <a:extLst>
              <a:ext uri="{FF2B5EF4-FFF2-40B4-BE49-F238E27FC236}">
                <a16:creationId xmlns:a16="http://schemas.microsoft.com/office/drawing/2014/main" id="{5DF8BBEA-61F5-45DA-881D-2D11273B73EA}"/>
              </a:ext>
            </a:extLst>
          </p:cNvPr>
          <p:cNvCxnSpPr/>
          <p:nvPr/>
        </p:nvCxnSpPr>
        <p:spPr>
          <a:xfrm>
            <a:off x="2370752" y="5670639"/>
            <a:ext cx="676977" cy="0"/>
          </a:xfrm>
          <a:prstGeom prst="straightConnector1">
            <a:avLst/>
          </a:prstGeom>
          <a:noFill/>
          <a:ln w="63500" cap="flat" cmpd="sng" algn="ctr">
            <a:solidFill>
              <a:srgbClr val="FF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4" name="手繪多邊形 5">
            <a:extLst>
              <a:ext uri="{FF2B5EF4-FFF2-40B4-BE49-F238E27FC236}">
                <a16:creationId xmlns:a16="http://schemas.microsoft.com/office/drawing/2014/main" id="{72173836-C5B4-478C-BFC6-631881770FC8}"/>
              </a:ext>
            </a:extLst>
          </p:cNvPr>
          <p:cNvSpPr/>
          <p:nvPr/>
        </p:nvSpPr>
        <p:spPr>
          <a:xfrm>
            <a:off x="1561233" y="1766856"/>
            <a:ext cx="7914542" cy="4208267"/>
          </a:xfrm>
          <a:custGeom>
            <a:avLst/>
            <a:gdLst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4783016 w 7754816"/>
              <a:gd name="connsiteY3" fmla="*/ 3130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5820508 w 7754816"/>
              <a:gd name="connsiteY4" fmla="*/ 26025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499339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019908 w 7754816"/>
              <a:gd name="connsiteY1" fmla="*/ 2356339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941312 w 7754816"/>
              <a:gd name="connsiteY2" fmla="*/ 2760785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767202 w 7754816"/>
              <a:gd name="connsiteY2" fmla="*/ 271724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  <a:gd name="connsiteX0" fmla="*/ 0 w 7754816"/>
              <a:gd name="connsiteY0" fmla="*/ 0 h 4208267"/>
              <a:gd name="connsiteX1" fmla="*/ 1314558 w 7754816"/>
              <a:gd name="connsiteY1" fmla="*/ 2225710 h 4208267"/>
              <a:gd name="connsiteX2" fmla="*/ 3823199 w 7754816"/>
              <a:gd name="connsiteY2" fmla="*/ 2698193 h 4208267"/>
              <a:gd name="connsiteX3" fmla="*/ 5732254 w 7754816"/>
              <a:gd name="connsiteY3" fmla="*/ 3511062 h 4208267"/>
              <a:gd name="connsiteX4" fmla="*/ 6289268 w 7754816"/>
              <a:gd name="connsiteY4" fmla="*/ 2754923 h 4208267"/>
              <a:gd name="connsiteX5" fmla="*/ 6664570 w 7754816"/>
              <a:gd name="connsiteY5" fmla="*/ 2391508 h 4208267"/>
              <a:gd name="connsiteX6" fmla="*/ 7561385 w 7754816"/>
              <a:gd name="connsiteY6" fmla="*/ 3991708 h 4208267"/>
              <a:gd name="connsiteX7" fmla="*/ 7754816 w 7754816"/>
              <a:gd name="connsiteY7" fmla="*/ 4149970 h 4208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54816" h="4208267">
                <a:moveTo>
                  <a:pt x="0" y="0"/>
                </a:moveTo>
                <a:cubicBezTo>
                  <a:pt x="218342" y="948104"/>
                  <a:pt x="677358" y="1776011"/>
                  <a:pt x="1314558" y="2225710"/>
                </a:cubicBezTo>
                <a:cubicBezTo>
                  <a:pt x="1951758" y="2675409"/>
                  <a:pt x="3073523" y="2701682"/>
                  <a:pt x="3823199" y="2698193"/>
                </a:cubicBezTo>
                <a:cubicBezTo>
                  <a:pt x="4572875" y="2694704"/>
                  <a:pt x="5321243" y="3501607"/>
                  <a:pt x="5732254" y="3511062"/>
                </a:cubicBezTo>
                <a:cubicBezTo>
                  <a:pt x="6143265" y="3520517"/>
                  <a:pt x="6133882" y="2941515"/>
                  <a:pt x="6289268" y="2754923"/>
                </a:cubicBezTo>
                <a:cubicBezTo>
                  <a:pt x="6444654" y="2568331"/>
                  <a:pt x="6452551" y="2185377"/>
                  <a:pt x="6664570" y="2391508"/>
                </a:cubicBezTo>
                <a:cubicBezTo>
                  <a:pt x="6876589" y="2597639"/>
                  <a:pt x="7379677" y="3698631"/>
                  <a:pt x="7561385" y="3991708"/>
                </a:cubicBezTo>
                <a:cubicBezTo>
                  <a:pt x="7743093" y="4284785"/>
                  <a:pt x="7748954" y="4217377"/>
                  <a:pt x="7754816" y="4149970"/>
                </a:cubicBezTo>
              </a:path>
            </a:pathLst>
          </a:custGeom>
          <a:noFill/>
          <a:ln w="63500" cap="flat" cmpd="sng" algn="ctr">
            <a:solidFill>
              <a:srgbClr val="FFC000">
                <a:lumMod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5" name="橢圓 24">
            <a:extLst>
              <a:ext uri="{FF2B5EF4-FFF2-40B4-BE49-F238E27FC236}">
                <a16:creationId xmlns:a16="http://schemas.microsoft.com/office/drawing/2014/main" id="{543B4A4F-E1BE-47A7-B87A-7D3A2B26137C}"/>
              </a:ext>
            </a:extLst>
          </p:cNvPr>
          <p:cNvSpPr/>
          <p:nvPr/>
        </p:nvSpPr>
        <p:spPr>
          <a:xfrm>
            <a:off x="5186564" y="3829830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6" name="直線單箭頭接點 25">
            <a:extLst>
              <a:ext uri="{FF2B5EF4-FFF2-40B4-BE49-F238E27FC236}">
                <a16:creationId xmlns:a16="http://schemas.microsoft.com/office/drawing/2014/main" id="{7631D380-3A92-475C-AB80-7EF9614223D9}"/>
              </a:ext>
            </a:extLst>
          </p:cNvPr>
          <p:cNvCxnSpPr/>
          <p:nvPr/>
        </p:nvCxnSpPr>
        <p:spPr>
          <a:xfrm>
            <a:off x="1371600" y="5812351"/>
            <a:ext cx="8428024" cy="0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67" name="直線單箭頭接點 26">
            <a:extLst>
              <a:ext uri="{FF2B5EF4-FFF2-40B4-BE49-F238E27FC236}">
                <a16:creationId xmlns:a16="http://schemas.microsoft.com/office/drawing/2014/main" id="{F29B99B5-A870-4188-A9C0-EDD8C898325F}"/>
              </a:ext>
            </a:extLst>
          </p:cNvPr>
          <p:cNvCxnSpPr/>
          <p:nvPr/>
        </p:nvCxnSpPr>
        <p:spPr>
          <a:xfrm flipV="1">
            <a:off x="1789832" y="1658710"/>
            <a:ext cx="0" cy="4362809"/>
          </a:xfrm>
          <a:prstGeom prst="straightConnector1">
            <a:avLst/>
          </a:prstGeom>
          <a:noFill/>
          <a:ln w="5715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68" name="文字方塊 27">
            <a:extLst>
              <a:ext uri="{FF2B5EF4-FFF2-40B4-BE49-F238E27FC236}">
                <a16:creationId xmlns:a16="http://schemas.microsoft.com/office/drawing/2014/main" id="{EBB8B756-4926-4870-98C2-341E9665773B}"/>
              </a:ext>
            </a:extLst>
          </p:cNvPr>
          <p:cNvSpPr txBox="1"/>
          <p:nvPr/>
        </p:nvSpPr>
        <p:spPr>
          <a:xfrm>
            <a:off x="1679534" y="1600200"/>
            <a:ext cx="96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Loss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9" name="文字方塊 28">
            <a:extLst>
              <a:ext uri="{FF2B5EF4-FFF2-40B4-BE49-F238E27FC236}">
                <a16:creationId xmlns:a16="http://schemas.microsoft.com/office/drawing/2014/main" id="{6868A770-8414-4784-B16A-4BC270C9D237}"/>
              </a:ext>
            </a:extLst>
          </p:cNvPr>
          <p:cNvSpPr txBox="1"/>
          <p:nvPr/>
        </p:nvSpPr>
        <p:spPr>
          <a:xfrm>
            <a:off x="2905199" y="5883842"/>
            <a:ext cx="5195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The value of the parameter w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0" name="文字方塊 29">
            <a:extLst>
              <a:ext uri="{FF2B5EF4-FFF2-40B4-BE49-F238E27FC236}">
                <a16:creationId xmlns:a16="http://schemas.microsoft.com/office/drawing/2014/main" id="{4DB4535F-7097-4D1E-A042-525CFB809CC7}"/>
              </a:ext>
            </a:extLst>
          </p:cNvPr>
          <p:cNvSpPr txBox="1"/>
          <p:nvPr/>
        </p:nvSpPr>
        <p:spPr>
          <a:xfrm>
            <a:off x="3132754" y="1713284"/>
            <a:ext cx="2261840" cy="954107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Very slow at the </a:t>
            </a:r>
            <a:r>
              <a:rPr lang="en-US" altLang="zh-TW" b="1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plateau</a:t>
            </a:r>
            <a:endParaRPr lang="zh-TW" altLang="en-US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1" name="文字方塊 30">
            <a:extLst>
              <a:ext uri="{FF2B5EF4-FFF2-40B4-BE49-F238E27FC236}">
                <a16:creationId xmlns:a16="http://schemas.microsoft.com/office/drawing/2014/main" id="{BC6821C4-DEE8-43E2-AE2E-51C9B3021831}"/>
              </a:ext>
            </a:extLst>
          </p:cNvPr>
          <p:cNvSpPr txBox="1"/>
          <p:nvPr/>
        </p:nvSpPr>
        <p:spPr>
          <a:xfrm>
            <a:off x="6525159" y="3722099"/>
            <a:ext cx="3350240" cy="523220"/>
          </a:xfrm>
          <a:prstGeom prst="rect">
            <a:avLst/>
          </a:prstGeom>
          <a:gradFill rotWithShape="1">
            <a:gsLst>
              <a:gs pos="0">
                <a:srgbClr val="4472C4">
                  <a:satMod val="103000"/>
                  <a:lumMod val="102000"/>
                  <a:tint val="94000"/>
                </a:srgbClr>
              </a:gs>
              <a:gs pos="50000">
                <a:srgbClr val="4472C4">
                  <a:satMod val="110000"/>
                  <a:lumMod val="100000"/>
                  <a:shade val="100000"/>
                </a:srgbClr>
              </a:gs>
              <a:gs pos="100000">
                <a:srgbClr val="4472C4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Stuck at local minima</a:t>
            </a:r>
            <a:endParaRPr lang="zh-TW" altLang="en-US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2" name="橢圓 31">
            <a:extLst>
              <a:ext uri="{FF2B5EF4-FFF2-40B4-BE49-F238E27FC236}">
                <a16:creationId xmlns:a16="http://schemas.microsoft.com/office/drawing/2014/main" id="{B8E38783-D037-498F-ACE0-6897FC7392B3}"/>
              </a:ext>
            </a:extLst>
          </p:cNvPr>
          <p:cNvSpPr/>
          <p:nvPr/>
        </p:nvSpPr>
        <p:spPr>
          <a:xfrm>
            <a:off x="1969895" y="2505283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字方塊 32">
                <a:extLst>
                  <a:ext uri="{FF2B5EF4-FFF2-40B4-BE49-F238E27FC236}">
                    <a16:creationId xmlns:a16="http://schemas.microsoft.com/office/drawing/2014/main" id="{DEB1DF6F-606E-4AC3-9577-D061A4F13E50}"/>
                  </a:ext>
                </a:extLst>
              </p:cNvPr>
              <p:cNvSpPr txBox="1"/>
              <p:nvPr/>
            </p:nvSpPr>
            <p:spPr>
              <a:xfrm>
                <a:off x="7555935" y="4867609"/>
                <a:ext cx="1288691" cy="822469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3" name="文字方塊 32">
                <a:extLst>
                  <a:ext uri="{FF2B5EF4-FFF2-40B4-BE49-F238E27FC236}">
                    <a16:creationId xmlns:a16="http://schemas.microsoft.com/office/drawing/2014/main" id="{DEB1DF6F-606E-4AC3-9577-D061A4F13E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5935" y="4867609"/>
                <a:ext cx="1288691" cy="82246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4" name="橢圓 33">
            <a:extLst>
              <a:ext uri="{FF2B5EF4-FFF2-40B4-BE49-F238E27FC236}">
                <a16:creationId xmlns:a16="http://schemas.microsoft.com/office/drawing/2014/main" id="{6CAAB47C-A77D-4792-BAC9-6C45CA1D7669}"/>
              </a:ext>
            </a:extLst>
          </p:cNvPr>
          <p:cNvSpPr/>
          <p:nvPr/>
        </p:nvSpPr>
        <p:spPr>
          <a:xfrm>
            <a:off x="3451695" y="3704633"/>
            <a:ext cx="633046" cy="633046"/>
          </a:xfrm>
          <a:prstGeom prst="ellipse">
            <a:avLst/>
          </a:prstGeom>
          <a:solidFill>
            <a:srgbClr val="A5A5A5">
              <a:lumMod val="50000"/>
            </a:srgbClr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5" name="文字方塊 34">
            <a:extLst>
              <a:ext uri="{FF2B5EF4-FFF2-40B4-BE49-F238E27FC236}">
                <a16:creationId xmlns:a16="http://schemas.microsoft.com/office/drawing/2014/main" id="{224AD3CB-F765-42E0-B786-A3A44E1891E7}"/>
              </a:ext>
            </a:extLst>
          </p:cNvPr>
          <p:cNvSpPr txBox="1"/>
          <p:nvPr/>
        </p:nvSpPr>
        <p:spPr>
          <a:xfrm>
            <a:off x="4655302" y="2605127"/>
            <a:ext cx="2054927" cy="954107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Stuck at saddle point</a:t>
            </a:r>
            <a:endParaRPr lang="zh-TW" altLang="en-US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76" name="直線單箭頭接點 35">
            <a:extLst>
              <a:ext uri="{FF2B5EF4-FFF2-40B4-BE49-F238E27FC236}">
                <a16:creationId xmlns:a16="http://schemas.microsoft.com/office/drawing/2014/main" id="{BE29A551-3D70-4628-B3E8-60F662511A96}"/>
              </a:ext>
            </a:extLst>
          </p:cNvPr>
          <p:cNvCxnSpPr/>
          <p:nvPr/>
        </p:nvCxnSpPr>
        <p:spPr>
          <a:xfrm flipV="1">
            <a:off x="7560039" y="4284492"/>
            <a:ext cx="208151" cy="464084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7" name="直線單箭頭接點 36">
            <a:extLst>
              <a:ext uri="{FF2B5EF4-FFF2-40B4-BE49-F238E27FC236}">
                <a16:creationId xmlns:a16="http://schemas.microsoft.com/office/drawing/2014/main" id="{87055BA3-58A8-47A4-901E-C8AE6347EBC2}"/>
              </a:ext>
            </a:extLst>
          </p:cNvPr>
          <p:cNvCxnSpPr>
            <a:endCxn id="75" idx="2"/>
          </p:cNvCxnSpPr>
          <p:nvPr/>
        </p:nvCxnSpPr>
        <p:spPr>
          <a:xfrm flipV="1">
            <a:off x="5563421" y="3559234"/>
            <a:ext cx="119345" cy="347503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78" name="直線單箭頭接點 37">
            <a:extLst>
              <a:ext uri="{FF2B5EF4-FFF2-40B4-BE49-F238E27FC236}">
                <a16:creationId xmlns:a16="http://schemas.microsoft.com/office/drawing/2014/main" id="{C5A96753-0C92-4C01-BE23-6AD8DE684058}"/>
              </a:ext>
            </a:extLst>
          </p:cNvPr>
          <p:cNvCxnSpPr>
            <a:cxnSpLocks/>
          </p:cNvCxnSpPr>
          <p:nvPr/>
        </p:nvCxnSpPr>
        <p:spPr>
          <a:xfrm flipV="1">
            <a:off x="3920974" y="2684483"/>
            <a:ext cx="342701" cy="1027393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文字方塊 38">
                <a:extLst>
                  <a:ext uri="{FF2B5EF4-FFF2-40B4-BE49-F238E27FC236}">
                    <a16:creationId xmlns:a16="http://schemas.microsoft.com/office/drawing/2014/main" id="{292A070E-614E-4D4B-B42D-7F738BF5336C}"/>
                  </a:ext>
                </a:extLst>
              </p:cNvPr>
              <p:cNvSpPr txBox="1"/>
              <p:nvPr/>
            </p:nvSpPr>
            <p:spPr>
              <a:xfrm>
                <a:off x="5606716" y="4859873"/>
                <a:ext cx="1292685" cy="822469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9" name="文字方塊 38">
                <a:extLst>
                  <a:ext uri="{FF2B5EF4-FFF2-40B4-BE49-F238E27FC236}">
                    <a16:creationId xmlns:a16="http://schemas.microsoft.com/office/drawing/2014/main" id="{292A070E-614E-4D4B-B42D-7F738BF533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716" y="4859873"/>
                <a:ext cx="1292685" cy="82246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文字方塊 39">
                <a:extLst>
                  <a:ext uri="{FF2B5EF4-FFF2-40B4-BE49-F238E27FC236}">
                    <a16:creationId xmlns:a16="http://schemas.microsoft.com/office/drawing/2014/main" id="{47FDE642-91A5-46C3-8740-D09AC3EE7504}"/>
                  </a:ext>
                </a:extLst>
              </p:cNvPr>
              <p:cNvSpPr txBox="1"/>
              <p:nvPr/>
            </p:nvSpPr>
            <p:spPr>
              <a:xfrm>
                <a:off x="3833929" y="4867484"/>
                <a:ext cx="1303192" cy="822469"/>
              </a:xfrm>
              <a:prstGeom prst="rect">
                <a:avLst/>
              </a:prstGeom>
              <a:gradFill rotWithShape="1">
                <a:gsLst>
                  <a:gs pos="0">
                    <a:srgbClr val="FFC000">
                      <a:lumMod val="110000"/>
                      <a:satMod val="105000"/>
                      <a:tint val="67000"/>
                    </a:srgbClr>
                  </a:gs>
                  <a:gs pos="50000">
                    <a:srgbClr val="FFC000">
                      <a:lumMod val="105000"/>
                      <a:satMod val="103000"/>
                      <a:tint val="73000"/>
                    </a:srgbClr>
                  </a:gs>
                  <a:gs pos="100000">
                    <a:srgbClr val="FFC000">
                      <a:lumMod val="105000"/>
                      <a:satMod val="109000"/>
                      <a:tint val="81000"/>
                    </a:srgbClr>
                  </a:gs>
                </a:gsLst>
                <a:lin ang="5400000" scaled="0"/>
              </a:grad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zh-TW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zh-TW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∕</m:t>
                      </m:r>
                      <m:r>
                        <a:rPr lang="zh-TW" altLang="en-US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𝜕</m:t>
                      </m:r>
                      <m:r>
                        <a:rPr lang="en-US" altLang="zh-TW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TW" sz="2400" i="1" kern="0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≈0</m:t>
                      </m:r>
                    </m:oMath>
                  </m:oMathPara>
                </a14:m>
                <a:endParaRPr lang="zh-TW" altLang="en-US" sz="2400" kern="0" baseline="-250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0" name="文字方塊 39">
                <a:extLst>
                  <a:ext uri="{FF2B5EF4-FFF2-40B4-BE49-F238E27FC236}">
                    <a16:creationId xmlns:a16="http://schemas.microsoft.com/office/drawing/2014/main" id="{47FDE642-91A5-46C3-8740-D09AC3EE75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3929" y="4867484"/>
                <a:ext cx="1303192" cy="82246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  <a:ln w="6350" cap="flat" cmpd="sng" algn="ctr">
                <a:solidFill>
                  <a:srgbClr val="FFC000"/>
                </a:solidFill>
                <a:prstDash val="solid"/>
                <a:miter lim="800000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1" name="橢圓 40">
            <a:extLst>
              <a:ext uri="{FF2B5EF4-FFF2-40B4-BE49-F238E27FC236}">
                <a16:creationId xmlns:a16="http://schemas.microsoft.com/office/drawing/2014/main" id="{67D193DA-8294-45B7-BA9F-8407BAA5615E}"/>
              </a:ext>
            </a:extLst>
          </p:cNvPr>
          <p:cNvSpPr/>
          <p:nvPr/>
        </p:nvSpPr>
        <p:spPr>
          <a:xfrm>
            <a:off x="2154635" y="5704293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2" name="橢圓 41">
            <a:extLst>
              <a:ext uri="{FF2B5EF4-FFF2-40B4-BE49-F238E27FC236}">
                <a16:creationId xmlns:a16="http://schemas.microsoft.com/office/drawing/2014/main" id="{42E49F5B-8CB9-4C8B-8F30-54764105BE2F}"/>
              </a:ext>
            </a:extLst>
          </p:cNvPr>
          <p:cNvSpPr/>
          <p:nvPr/>
        </p:nvSpPr>
        <p:spPr>
          <a:xfrm>
            <a:off x="3666563" y="5698594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3" name="橢圓 42">
            <a:extLst>
              <a:ext uri="{FF2B5EF4-FFF2-40B4-BE49-F238E27FC236}">
                <a16:creationId xmlns:a16="http://schemas.microsoft.com/office/drawing/2014/main" id="{9C2044DA-5C4A-48B1-9FFB-5475B812E199}"/>
              </a:ext>
            </a:extLst>
          </p:cNvPr>
          <p:cNvSpPr/>
          <p:nvPr/>
        </p:nvSpPr>
        <p:spPr>
          <a:xfrm>
            <a:off x="5395029" y="5674146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4" name="橢圓 43">
            <a:extLst>
              <a:ext uri="{FF2B5EF4-FFF2-40B4-BE49-F238E27FC236}">
                <a16:creationId xmlns:a16="http://schemas.microsoft.com/office/drawing/2014/main" id="{C2A154F3-E2EC-4AE6-8085-7D71045A7726}"/>
              </a:ext>
            </a:extLst>
          </p:cNvPr>
          <p:cNvSpPr/>
          <p:nvPr/>
        </p:nvSpPr>
        <p:spPr>
          <a:xfrm>
            <a:off x="7336274" y="5682342"/>
            <a:ext cx="216117" cy="216117"/>
          </a:xfrm>
          <a:prstGeom prst="ellipse">
            <a:avLst/>
          </a:prstGeom>
          <a:solidFill>
            <a:srgbClr val="FF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64872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5" grpId="0" animBg="1"/>
      <p:bldP spid="70" grpId="0" animBg="1"/>
      <p:bldP spid="71" grpId="0" animBg="1"/>
      <p:bldP spid="73" grpId="0" animBg="1"/>
      <p:bldP spid="74" grpId="0" animBg="1"/>
      <p:bldP spid="75" grpId="0" animBg="1"/>
      <p:bldP spid="79" grpId="0" animBg="1"/>
      <p:bldP spid="80" grpId="0" animBg="1"/>
      <p:bldP spid="82" grpId="0" animBg="1"/>
      <p:bldP spid="83" grpId="0" animBg="1"/>
      <p:bldP spid="8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Gradient Descent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38F840-80CF-4068-9EA7-9D6BCF669FA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63600" y="1211351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Formulation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zh-TW" altLang="en-US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fontAlgn="auto">
                  <a:spcAft>
                    <a:spcPts val="0"/>
                  </a:spcAft>
                  <a:buClrTx/>
                  <a:buSzTx/>
                  <a:defRPr/>
                </a:pPr>
                <a:endParaRPr lang="zh-TW" altLang="en-US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4638F840-80CF-4068-9EA7-9D6BCF669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1211351"/>
                <a:ext cx="7886700" cy="4351338"/>
              </a:xfrm>
              <a:prstGeom prst="rect">
                <a:avLst/>
              </a:prstGeom>
              <a:blipFill>
                <a:blip r:embed="rId3"/>
                <a:stretch>
                  <a:fillRect l="-1392" t="-23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7CB6ECA-CA44-4CC7-A73C-7D33B61E9805}"/>
                  </a:ext>
                </a:extLst>
              </p:cNvPr>
              <p:cNvSpPr/>
              <p:nvPr/>
            </p:nvSpPr>
            <p:spPr>
              <a:xfrm>
                <a:off x="3363933" y="1955033"/>
                <a:ext cx="4963667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77CB6ECA-CA44-4CC7-A73C-7D33B61E980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3" y="1955033"/>
                <a:ext cx="4963667" cy="1130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83F199B-3292-49C7-9FB3-0A55B091BDCE}"/>
                  </a:ext>
                </a:extLst>
              </p:cNvPr>
              <p:cNvSpPr/>
              <p:nvPr/>
            </p:nvSpPr>
            <p:spPr>
              <a:xfrm>
                <a:off x="3332322" y="3450863"/>
                <a:ext cx="1106329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183F199B-3292-49C7-9FB3-0A55B091BDC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22" y="3450863"/>
                <a:ext cx="110632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3132784-A5B0-4729-A0EA-D2016F0B3991}"/>
                  </a:ext>
                </a:extLst>
              </p:cNvPr>
              <p:cNvSpPr/>
              <p:nvPr/>
            </p:nvSpPr>
            <p:spPr>
              <a:xfrm>
                <a:off x="3363932" y="4833492"/>
                <a:ext cx="104310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C3132784-A5B0-4729-A0EA-D2016F0B399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2" y="4833492"/>
                <a:ext cx="1043106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6900302-623A-4B86-AC32-832D52B28381}"/>
                  </a:ext>
                </a:extLst>
              </p:cNvPr>
              <p:cNvSpPr/>
              <p:nvPr/>
            </p:nvSpPr>
            <p:spPr>
              <a:xfrm>
                <a:off x="4265781" y="3281560"/>
                <a:ext cx="4680832" cy="11306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6900302-623A-4B86-AC32-832D52B2838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1" y="3281560"/>
                <a:ext cx="4680832" cy="1130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橢圓 4">
            <a:extLst>
              <a:ext uri="{FF2B5EF4-FFF2-40B4-BE49-F238E27FC236}">
                <a16:creationId xmlns:a16="http://schemas.microsoft.com/office/drawing/2014/main" id="{FCE25EC6-1B9D-43D2-81F6-A98A5A0811F0}"/>
              </a:ext>
            </a:extLst>
          </p:cNvPr>
          <p:cNvSpPr/>
          <p:nvPr/>
        </p:nvSpPr>
        <p:spPr>
          <a:xfrm>
            <a:off x="7894321" y="2123211"/>
            <a:ext cx="402799" cy="33524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手繪多邊形: 圖案 5">
            <a:extLst>
              <a:ext uri="{FF2B5EF4-FFF2-40B4-BE49-F238E27FC236}">
                <a16:creationId xmlns:a16="http://schemas.microsoft.com/office/drawing/2014/main" id="{FBE54B2D-C368-45F8-85F2-F6444B0EBD41}"/>
              </a:ext>
            </a:extLst>
          </p:cNvPr>
          <p:cNvSpPr/>
          <p:nvPr/>
        </p:nvSpPr>
        <p:spPr>
          <a:xfrm>
            <a:off x="5303520" y="2054597"/>
            <a:ext cx="2621280" cy="341258"/>
          </a:xfrm>
          <a:custGeom>
            <a:avLst/>
            <a:gdLst>
              <a:gd name="connsiteX0" fmla="*/ 2621280 w 2621280"/>
              <a:gd name="connsiteY0" fmla="*/ 158378 h 341258"/>
              <a:gd name="connsiteX1" fmla="*/ 1767840 w 2621280"/>
              <a:gd name="connsiteY1" fmla="*/ 5978 h 341258"/>
              <a:gd name="connsiteX2" fmla="*/ 0 w 2621280"/>
              <a:gd name="connsiteY2" fmla="*/ 341258 h 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1280" h="341258">
                <a:moveTo>
                  <a:pt x="2621280" y="158378"/>
                </a:moveTo>
                <a:cubicBezTo>
                  <a:pt x="2413000" y="66938"/>
                  <a:pt x="2204720" y="-24502"/>
                  <a:pt x="1767840" y="5978"/>
                </a:cubicBezTo>
                <a:cubicBezTo>
                  <a:pt x="1330960" y="36458"/>
                  <a:pt x="665480" y="188858"/>
                  <a:pt x="0" y="341258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4040F5A-1410-4947-9030-EA0FE562C1EF}"/>
              </a:ext>
            </a:extLst>
          </p:cNvPr>
          <p:cNvSpPr/>
          <p:nvPr/>
        </p:nvSpPr>
        <p:spPr>
          <a:xfrm>
            <a:off x="7787641" y="3394870"/>
            <a:ext cx="1158973" cy="961327"/>
          </a:xfrm>
          <a:prstGeom prst="rect">
            <a:avLst/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1" name="直線接點 13">
            <a:extLst>
              <a:ext uri="{FF2B5EF4-FFF2-40B4-BE49-F238E27FC236}">
                <a16:creationId xmlns:a16="http://schemas.microsoft.com/office/drawing/2014/main" id="{CDB88BDC-C986-4161-993E-B15C96552C91}"/>
              </a:ext>
            </a:extLst>
          </p:cNvPr>
          <p:cNvCxnSpPr/>
          <p:nvPr/>
        </p:nvCxnSpPr>
        <p:spPr>
          <a:xfrm>
            <a:off x="6812280" y="2776855"/>
            <a:ext cx="1021080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864924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8" grpId="0" animBg="1"/>
      <p:bldP spid="9" grpId="0" animBg="1"/>
      <p:bldP spid="1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6710092-C981-4F1A-BC43-0B3E56519A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</a:t>
            </a:r>
            <a:r>
              <a:rPr lang="zh-CN" altLang="en-US" dirty="0"/>
              <a:t> </a:t>
            </a:r>
            <a:r>
              <a:rPr lang="en-US" altLang="zh-CN" dirty="0"/>
              <a:t>Gradient Descent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1EBB483-A515-4869-A6E7-364792B96D8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79642" y="1287269"/>
                <a:ext cx="7886700" cy="435133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  <a:buClrTx/>
                  <a:buSzTx/>
                  <a:defRPr/>
                </a:pP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Formulation of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r>
                  <a:rPr lang="zh-TW" altLang="en-US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</a:t>
                </a:r>
                <a:r>
                  <a:rPr lang="en-US" altLang="zh-TW" dirty="0">
                    <a:solidFill>
                      <a:sysClr val="windowText" lastClr="00000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and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</m:oMath>
                </a14:m>
                <a:endParaRPr lang="zh-TW" altLang="en-US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  <a:p>
                <a:pPr fontAlgn="auto">
                  <a:spcAft>
                    <a:spcPts val="0"/>
                  </a:spcAft>
                  <a:buClrTx/>
                  <a:buSzTx/>
                  <a:defRPr/>
                </a:pPr>
                <a:endParaRPr lang="zh-TW" altLang="en-US" dirty="0">
                  <a:solidFill>
                    <a:sysClr val="windowText" lastClr="00000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內容版面配置區 2">
                <a:extLst>
                  <a:ext uri="{FF2B5EF4-FFF2-40B4-BE49-F238E27FC236}">
                    <a16:creationId xmlns:a16="http://schemas.microsoft.com/office/drawing/2014/main" id="{B1EBB483-A515-4869-A6E7-364792B96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9642" y="1287269"/>
                <a:ext cx="7886700" cy="4351338"/>
              </a:xfrm>
              <a:prstGeom prst="rect">
                <a:avLst/>
              </a:prstGeom>
              <a:blipFill>
                <a:blip r:embed="rId3"/>
                <a:stretch>
                  <a:fillRect l="-1391" t="-2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27C1F09-830A-428F-B0E8-8A95FBFFB995}"/>
                  </a:ext>
                </a:extLst>
              </p:cNvPr>
              <p:cNvSpPr/>
              <p:nvPr/>
            </p:nvSpPr>
            <p:spPr>
              <a:xfrm>
                <a:off x="3363933" y="1981200"/>
                <a:ext cx="4963667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∙</m:t>
                                      </m:r>
                                      <m:sSubSup>
                                        <m:sSubSup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𝑐𝑝</m:t>
                                          </m:r>
                                        </m:sub>
                                        <m:sup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bSup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027C1F09-830A-428F-B0E8-8A95FBFFB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3" y="1981200"/>
                <a:ext cx="4963667" cy="11306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2953067-8E0A-46BE-9FF6-DB07872EFCFC}"/>
                  </a:ext>
                </a:extLst>
              </p:cNvPr>
              <p:cNvSpPr/>
              <p:nvPr/>
            </p:nvSpPr>
            <p:spPr>
              <a:xfrm>
                <a:off x="3332322" y="3477030"/>
                <a:ext cx="1106329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2953067-8E0A-46BE-9FF6-DB07872EFC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2322" y="3477030"/>
                <a:ext cx="1106329" cy="7945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0140C31-C2BB-4824-92C3-5302A217279A}"/>
                  </a:ext>
                </a:extLst>
              </p:cNvPr>
              <p:cNvSpPr/>
              <p:nvPr/>
            </p:nvSpPr>
            <p:spPr>
              <a:xfrm>
                <a:off x="3363932" y="4859659"/>
                <a:ext cx="1043106" cy="79457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=?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50140C31-C2BB-4824-92C3-5302A217279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63932" y="4859659"/>
                <a:ext cx="1043106" cy="79457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AFFE744-4766-41AD-8524-EA40F3967A1A}"/>
                  </a:ext>
                </a:extLst>
              </p:cNvPr>
              <p:cNvSpPr/>
              <p:nvPr/>
            </p:nvSpPr>
            <p:spPr>
              <a:xfrm>
                <a:off x="4265781" y="3307727"/>
                <a:ext cx="4680832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𝑐𝑝</m:t>
                                  </m:r>
                                </m:sub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0AFFE744-4766-41AD-8524-EA40F3967A1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1" y="3307727"/>
                <a:ext cx="4680832" cy="113063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B3909D6-170B-4DAF-8E4C-32FB54A8674E}"/>
                  </a:ext>
                </a:extLst>
              </p:cNvPr>
              <p:cNvSpPr/>
              <p:nvPr/>
            </p:nvSpPr>
            <p:spPr>
              <a:xfrm>
                <a:off x="4265781" y="4737686"/>
                <a:ext cx="3692934" cy="11306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p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  <m:sup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sSubSup>
                                    <m:sSub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𝑐𝑝</m:t>
                                      </m:r>
                                    </m:sub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bSup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B3909D6-170B-4DAF-8E4C-32FB54A8674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5781" y="4737686"/>
                <a:ext cx="3692934" cy="1130631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橢圓 10">
            <a:extLst>
              <a:ext uri="{FF2B5EF4-FFF2-40B4-BE49-F238E27FC236}">
                <a16:creationId xmlns:a16="http://schemas.microsoft.com/office/drawing/2014/main" id="{89DB3D5C-FAB9-494F-978D-60D7B746284E}"/>
              </a:ext>
            </a:extLst>
          </p:cNvPr>
          <p:cNvSpPr/>
          <p:nvPr/>
        </p:nvSpPr>
        <p:spPr>
          <a:xfrm>
            <a:off x="7894321" y="2149378"/>
            <a:ext cx="402799" cy="335249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手繪多邊形: 圖案 11">
            <a:extLst>
              <a:ext uri="{FF2B5EF4-FFF2-40B4-BE49-F238E27FC236}">
                <a16:creationId xmlns:a16="http://schemas.microsoft.com/office/drawing/2014/main" id="{2C04251A-621B-4ADB-8100-9770C0E9864A}"/>
              </a:ext>
            </a:extLst>
          </p:cNvPr>
          <p:cNvSpPr/>
          <p:nvPr/>
        </p:nvSpPr>
        <p:spPr>
          <a:xfrm>
            <a:off x="5303520" y="2080764"/>
            <a:ext cx="2621280" cy="341258"/>
          </a:xfrm>
          <a:custGeom>
            <a:avLst/>
            <a:gdLst>
              <a:gd name="connsiteX0" fmla="*/ 2621280 w 2621280"/>
              <a:gd name="connsiteY0" fmla="*/ 158378 h 341258"/>
              <a:gd name="connsiteX1" fmla="*/ 1767840 w 2621280"/>
              <a:gd name="connsiteY1" fmla="*/ 5978 h 341258"/>
              <a:gd name="connsiteX2" fmla="*/ 0 w 2621280"/>
              <a:gd name="connsiteY2" fmla="*/ 341258 h 341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21280" h="341258">
                <a:moveTo>
                  <a:pt x="2621280" y="158378"/>
                </a:moveTo>
                <a:cubicBezTo>
                  <a:pt x="2413000" y="66938"/>
                  <a:pt x="2204720" y="-24502"/>
                  <a:pt x="1767840" y="5978"/>
                </a:cubicBezTo>
                <a:cubicBezTo>
                  <a:pt x="1330960" y="36458"/>
                  <a:pt x="665480" y="188858"/>
                  <a:pt x="0" y="341258"/>
                </a:cubicBezTo>
              </a:path>
            </a:pathLst>
          </a:custGeom>
          <a:noFill/>
          <a:ln w="28575" cap="flat" cmpd="sng" algn="ctr">
            <a:solidFill>
              <a:srgbClr val="FF0000"/>
            </a:solidFill>
            <a:prstDash val="solid"/>
            <a:miter lim="800000"/>
            <a:headEnd type="none" w="med" len="med"/>
            <a:tailEnd type="triangle" w="med" len="med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1" name="直線接點 12">
            <a:extLst>
              <a:ext uri="{FF2B5EF4-FFF2-40B4-BE49-F238E27FC236}">
                <a16:creationId xmlns:a16="http://schemas.microsoft.com/office/drawing/2014/main" id="{C2D70972-0841-4CF3-8AB8-7F25DDED9775}"/>
              </a:ext>
            </a:extLst>
          </p:cNvPr>
          <p:cNvCxnSpPr/>
          <p:nvPr/>
        </p:nvCxnSpPr>
        <p:spPr>
          <a:xfrm>
            <a:off x="6263640" y="2818262"/>
            <a:ext cx="304800" cy="0"/>
          </a:xfrm>
          <a:prstGeom prst="line">
            <a:avLst/>
          </a:prstGeom>
          <a:noFill/>
          <a:ln w="3810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7A8D498-871F-48AA-8070-17351E8DBF93}"/>
                  </a:ext>
                </a:extLst>
              </p:cNvPr>
              <p:cNvSpPr txBox="1"/>
              <p:nvPr/>
            </p:nvSpPr>
            <p:spPr>
              <a:xfrm>
                <a:off x="7780691" y="5102329"/>
                <a:ext cx="137473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e>
                      </m:d>
                    </m:oMath>
                  </m:oMathPara>
                </a14:m>
                <a:endParaRPr lang="zh-CN" altLang="en-US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A7A8D498-871F-48AA-8070-17351E8DBF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80691" y="5102329"/>
                <a:ext cx="1374736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842819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问题引入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/>
              <p:cNvSpPr txBox="1">
                <a:spLocks/>
              </p:cNvSpPr>
              <p:nvPr/>
            </p:nvSpPr>
            <p:spPr>
              <a:xfrm>
                <a:off x="863600" y="1047750"/>
                <a:ext cx="8686800" cy="4762500"/>
              </a:xfrm>
              <a:prstGeom prst="rect">
                <a:avLst/>
              </a:prstGeom>
            </p:spPr>
            <p:txBody>
              <a:bodyPr/>
              <a:lstStyle>
                <a:lvl1pPr marL="292100" indent="-292100" algn="l" rtl="0" eaLnBrk="0" fontAlgn="base" hangingPunct="0">
                  <a:lnSpc>
                    <a:spcPct val="95000"/>
                  </a:lnSpc>
                  <a:spcBef>
                    <a:spcPct val="60000"/>
                  </a:spcBef>
                  <a:spcAft>
                    <a:spcPct val="15000"/>
                  </a:spcAft>
                  <a:buClr>
                    <a:srgbClr val="999999"/>
                  </a:buClr>
                  <a:buSzPct val="80000"/>
                  <a:buFont typeface="Arial" pitchFamily="34" charset="0"/>
                  <a:buChar char="►"/>
                  <a:defRPr sz="2400">
                    <a:solidFill>
                      <a:schemeClr val="accent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79400" algn="l" rtl="0" eaLnBrk="0" fontAlgn="base" hangingPunct="0">
                  <a:lnSpc>
                    <a:spcPct val="95000"/>
                  </a:lnSpc>
                  <a:spcBef>
                    <a:spcPct val="30000"/>
                  </a:spcBef>
                  <a:spcAft>
                    <a:spcPct val="0"/>
                  </a:spcAft>
                  <a:buClr>
                    <a:srgbClr val="999999"/>
                  </a:buClr>
                  <a:buFont typeface="Arial" pitchFamily="34" charset="0"/>
                  <a:buChar char="●"/>
                  <a:defRPr sz="2000">
                    <a:solidFill>
                      <a:schemeClr val="accent1"/>
                    </a:solidFill>
                    <a:latin typeface="+mn-lt"/>
                  </a:defRPr>
                </a:lvl2pPr>
                <a:lvl3pPr marL="1023938" indent="-223838" algn="l" rtl="0" eaLnBrk="0" fontAlgn="base" hangingPunct="0">
                  <a:lnSpc>
                    <a:spcPct val="95000"/>
                  </a:lnSpc>
                  <a:spcBef>
                    <a:spcPct val="40000"/>
                  </a:spcBef>
                  <a:spcAft>
                    <a:spcPct val="0"/>
                  </a:spcAft>
                  <a:buClr>
                    <a:srgbClr val="999999"/>
                  </a:buClr>
                  <a:buFont typeface="Arial" pitchFamily="34" charset="0"/>
                  <a:buChar char="○"/>
                  <a:defRPr>
                    <a:solidFill>
                      <a:schemeClr val="accent1"/>
                    </a:solidFill>
                    <a:latin typeface="+mn-lt"/>
                  </a:defRPr>
                </a:lvl3pPr>
                <a:lvl4pPr marL="1371600" indent="-233363" algn="l" rtl="0" eaLnBrk="0" fontAlgn="base" hangingPunct="0">
                  <a:lnSpc>
                    <a:spcPct val="9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999999"/>
                  </a:buClr>
                  <a:buSzPct val="120000"/>
                  <a:buFont typeface="Arial" pitchFamily="34" charset="0"/>
                  <a:buChar char="+"/>
                  <a:defRPr sz="1600">
                    <a:solidFill>
                      <a:schemeClr val="accent1"/>
                    </a:solidFill>
                    <a:latin typeface="+mn-lt"/>
                  </a:defRPr>
                </a:lvl4pPr>
                <a:lvl5pPr marL="1709738" indent="-223838" algn="l" rtl="0" eaLnBrk="0" fontAlgn="base" hangingPunct="0">
                  <a:lnSpc>
                    <a:spcPct val="9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999999"/>
                  </a:buClr>
                  <a:buFont typeface="Arial" pitchFamily="34" charset="0"/>
                  <a:buChar char="–"/>
                  <a:defRPr sz="1600">
                    <a:solidFill>
                      <a:schemeClr val="accent1"/>
                    </a:solidFill>
                    <a:latin typeface="+mn-lt"/>
                  </a:defRPr>
                </a:lvl5pPr>
                <a:lvl6pPr marL="2166938" indent="-223838" algn="l" rtl="0" fontAlgn="base">
                  <a:lnSpc>
                    <a:spcPct val="9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999999"/>
                  </a:buClr>
                  <a:buFont typeface="Arial" pitchFamily="34" charset="0"/>
                  <a:buChar char="–"/>
                  <a:defRPr sz="1600">
                    <a:solidFill>
                      <a:schemeClr val="accent1"/>
                    </a:solidFill>
                    <a:latin typeface="+mn-lt"/>
                  </a:defRPr>
                </a:lvl6pPr>
                <a:lvl7pPr marL="2624138" indent="-223838" algn="l" rtl="0" fontAlgn="base">
                  <a:lnSpc>
                    <a:spcPct val="9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999999"/>
                  </a:buClr>
                  <a:buFont typeface="Arial" pitchFamily="34" charset="0"/>
                  <a:buChar char="–"/>
                  <a:defRPr sz="1600">
                    <a:solidFill>
                      <a:schemeClr val="accent1"/>
                    </a:solidFill>
                    <a:latin typeface="+mn-lt"/>
                  </a:defRPr>
                </a:lvl7pPr>
                <a:lvl8pPr marL="3081338" indent="-223838" algn="l" rtl="0" fontAlgn="base">
                  <a:lnSpc>
                    <a:spcPct val="9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999999"/>
                  </a:buClr>
                  <a:buFont typeface="Arial" pitchFamily="34" charset="0"/>
                  <a:buChar char="–"/>
                  <a:defRPr sz="1600">
                    <a:solidFill>
                      <a:schemeClr val="accent1"/>
                    </a:solidFill>
                    <a:latin typeface="+mn-lt"/>
                  </a:defRPr>
                </a:lvl8pPr>
                <a:lvl9pPr marL="3538538" indent="-223838" algn="l" rtl="0" fontAlgn="base">
                  <a:lnSpc>
                    <a:spcPct val="95000"/>
                  </a:lnSpc>
                  <a:spcBef>
                    <a:spcPct val="50000"/>
                  </a:spcBef>
                  <a:spcAft>
                    <a:spcPct val="0"/>
                  </a:spcAft>
                  <a:buClr>
                    <a:srgbClr val="999999"/>
                  </a:buClr>
                  <a:buFont typeface="Arial" pitchFamily="34" charset="0"/>
                  <a:buChar char="–"/>
                  <a:defRPr sz="1600">
                    <a:solidFill>
                      <a:schemeClr val="accent1"/>
                    </a:solidFill>
                    <a:latin typeface="+mn-lt"/>
                  </a:defRPr>
                </a:lvl9pPr>
              </a:lstStyle>
              <a:p>
                <a:pPr marL="419100" lvl="1" indent="-34290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0000FF"/>
                  </a:buClr>
                  <a:buSzTx/>
                  <a:buFont typeface="Wingdings" panose="05000000000000000000" pitchFamily="2" charset="2"/>
                  <a:buChar char="v"/>
                </a:pPr>
                <a:r>
                  <a:rPr lang="zh-CN" altLang="en-US" sz="2400" b="1" kern="0" dirty="0">
                    <a:solidFill>
                      <a:schemeClr val="tx1"/>
                    </a:solidFill>
                  </a:rPr>
                  <a:t>何为线性模型？</a:t>
                </a:r>
                <a:endParaRPr lang="en-US" altLang="zh-CN" sz="2400" b="1" kern="0" dirty="0">
                  <a:solidFill>
                    <a:schemeClr val="tx1"/>
                  </a:solidFill>
                </a:endParaRPr>
              </a:p>
              <a:p>
                <a:pPr marL="787400" lvl="2" indent="-34290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7030A0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kern="0" dirty="0">
                    <a:solidFill>
                      <a:srgbClr val="FF0000"/>
                    </a:solidFill>
                  </a:rPr>
                  <a:t>有监督学习 </a:t>
                </a:r>
                <a:r>
                  <a:rPr lang="en-US" altLang="zh-CN" sz="2000" kern="0" dirty="0">
                    <a:solidFill>
                      <a:schemeClr val="tx1"/>
                    </a:solidFill>
                  </a:rPr>
                  <a:t>=&gt; </a:t>
                </a:r>
                <a:r>
                  <a:rPr lang="zh-CN" altLang="en-US" sz="2000" kern="0" dirty="0">
                    <a:solidFill>
                      <a:schemeClr val="tx1"/>
                    </a:solidFill>
                  </a:rPr>
                  <a:t>学习样本为</a:t>
                </a:r>
                <a14:m>
                  <m:oMath xmlns:m="http://schemas.openxmlformats.org/officeDocument/2006/math">
                    <m:r>
                      <a:rPr lang="en-US" altLang="zh-CN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altLang="zh-CN" sz="2000" i="1" ker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{(</m:t>
                        </m:r>
                        <m:sSub>
                          <m:sSubPr>
                            <m:ctrlPr>
                              <a:rPr lang="en-US" altLang="zh-CN" sz="20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1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CN" sz="20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CN" sz="20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 ker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)}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bSup>
                  </m:oMath>
                </a14:m>
                <a:endParaRPr lang="en-US" altLang="zh-CN" sz="2000" kern="0" dirty="0">
                  <a:solidFill>
                    <a:schemeClr val="tx1"/>
                  </a:solidFill>
                </a:endParaRPr>
              </a:p>
              <a:p>
                <a:pPr marL="787400" lvl="2" indent="-34290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7030A0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kern="0" dirty="0">
                    <a:solidFill>
                      <a:schemeClr val="tx1"/>
                    </a:solidFill>
                  </a:rPr>
                  <a:t>预测的结果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kern="0" dirty="0">
                    <a:solidFill>
                      <a:schemeClr val="tx1"/>
                    </a:solidFill>
                  </a:rPr>
                  <a:t>是连续值变量 </a:t>
                </a:r>
                <a:r>
                  <a:rPr lang="en-US" altLang="zh-CN" sz="2000" kern="0" dirty="0">
                    <a:solidFill>
                      <a:schemeClr val="tx1"/>
                    </a:solidFill>
                  </a:rPr>
                  <a:t>=&gt; </a:t>
                </a:r>
                <a:r>
                  <a:rPr lang="zh-CN" altLang="en-US" sz="2000" b="1" kern="0" dirty="0">
                    <a:solidFill>
                      <a:srgbClr val="0000FF"/>
                    </a:solidFill>
                  </a:rPr>
                  <a:t>线性回归</a:t>
                </a:r>
                <a:endParaRPr lang="en-US" altLang="zh-CN" sz="2000" b="1" kern="0" dirty="0">
                  <a:solidFill>
                    <a:srgbClr val="0000FF"/>
                  </a:solidFill>
                </a:endParaRPr>
              </a:p>
              <a:p>
                <a:pPr marL="787400" lvl="2" indent="-34290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7030A0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kern="0" dirty="0">
                    <a:solidFill>
                      <a:schemeClr val="tx1"/>
                    </a:solidFill>
                  </a:rPr>
                  <a:t>预测的结果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sz="2000" i="1" ker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000" kern="0" dirty="0">
                    <a:solidFill>
                      <a:schemeClr val="tx1"/>
                    </a:solidFill>
                  </a:rPr>
                  <a:t>是离散值变量（分类）</a:t>
                </a:r>
                <a:r>
                  <a:rPr lang="en-US" altLang="zh-CN" sz="2000" kern="0" dirty="0">
                    <a:solidFill>
                      <a:schemeClr val="tx1"/>
                    </a:solidFill>
                  </a:rPr>
                  <a:t>=&gt; </a:t>
                </a:r>
                <a:r>
                  <a:rPr lang="zh-CN" altLang="en-US" sz="2000" b="1" kern="0" dirty="0">
                    <a:solidFill>
                      <a:srgbClr val="0000FF"/>
                    </a:solidFill>
                  </a:rPr>
                  <a:t>对数几率回归</a:t>
                </a:r>
                <a:endParaRPr lang="en-US" altLang="zh-CN" sz="2000" b="1" kern="0" dirty="0">
                  <a:solidFill>
                    <a:srgbClr val="0000FF"/>
                  </a:solidFill>
                </a:endParaRPr>
              </a:p>
              <a:p>
                <a:pPr marL="787400" lvl="2" indent="-342900" algn="just">
                  <a:lnSpc>
                    <a:spcPct val="100000"/>
                  </a:lnSpc>
                  <a:spcBef>
                    <a:spcPts val="600"/>
                  </a:spcBef>
                  <a:spcAft>
                    <a:spcPts val="300"/>
                  </a:spcAft>
                  <a:buClr>
                    <a:srgbClr val="7030A0"/>
                  </a:buClr>
                  <a:buSzTx/>
                  <a:buFont typeface="Wingdings" panose="05000000000000000000" pitchFamily="2" charset="2"/>
                  <a:buChar char="Ø"/>
                </a:pPr>
                <a:r>
                  <a:rPr lang="zh-CN" altLang="en-US" sz="2000" kern="0" dirty="0">
                    <a:solidFill>
                      <a:schemeClr val="tx1"/>
                    </a:solidFill>
                  </a:rPr>
                  <a:t>假定输入</a:t>
                </a:r>
                <a:r>
                  <a:rPr lang="en-US" altLang="zh-CN" sz="20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x</a:t>
                </a:r>
                <a:r>
                  <a:rPr lang="zh-CN" altLang="en-US" sz="2000" kern="0" dirty="0">
                    <a:solidFill>
                      <a:schemeClr val="tx1"/>
                    </a:solidFill>
                  </a:rPr>
                  <a:t>和输出</a:t>
                </a:r>
                <a:r>
                  <a:rPr lang="en-US" altLang="zh-CN" sz="2000" i="1" kern="0" dirty="0">
                    <a:solidFill>
                      <a:schemeClr val="tx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y</a:t>
                </a:r>
                <a:r>
                  <a:rPr lang="zh-CN" altLang="en-US" sz="2000" kern="0" dirty="0">
                    <a:solidFill>
                      <a:schemeClr val="tx1"/>
                    </a:solidFill>
                  </a:rPr>
                  <a:t>之间有</a:t>
                </a:r>
                <a:r>
                  <a:rPr lang="zh-CN" altLang="en-US" sz="2000" kern="0" dirty="0">
                    <a:solidFill>
                      <a:srgbClr val="FF0000"/>
                    </a:solidFill>
                  </a:rPr>
                  <a:t>线性相关关系</a:t>
                </a:r>
                <a:endParaRPr lang="en-US" altLang="zh-CN" sz="2000" kern="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1047750"/>
                <a:ext cx="8686800" cy="4762500"/>
              </a:xfrm>
              <a:prstGeom prst="rect">
                <a:avLst/>
              </a:prstGeom>
              <a:blipFill>
                <a:blip r:embed="rId3"/>
                <a:stretch>
                  <a:fillRect l="-70" t="-10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8019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p:sp>
        <p:nvSpPr>
          <p:cNvPr id="10" name="内容占位符 4"/>
          <p:cNvSpPr txBox="1">
            <a:spLocks/>
          </p:cNvSpPr>
          <p:nvPr/>
        </p:nvSpPr>
        <p:spPr>
          <a:xfrm>
            <a:off x="990600" y="1219200"/>
            <a:ext cx="8616950" cy="46641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给定数据集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多元线性回归目标</a:t>
            </a: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80051742"/>
              </p:ext>
            </p:extLst>
          </p:nvPr>
        </p:nvGraphicFramePr>
        <p:xfrm>
          <a:off x="3177170" y="1971284"/>
          <a:ext cx="4914900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99" name="Formula" r:id="rId4" imgW="2457450" imgH="177800" progId="Equation.Ribbit">
                  <p:embed/>
                </p:oleObj>
              </mc:Choice>
              <mc:Fallback>
                <p:oleObj name="Formula" r:id="rId4" imgW="2457450" imgH="1778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77170" y="1971284"/>
                        <a:ext cx="4914900" cy="350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50568153"/>
              </p:ext>
            </p:extLst>
          </p:nvPr>
        </p:nvGraphicFramePr>
        <p:xfrm>
          <a:off x="3514181" y="2690114"/>
          <a:ext cx="277177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0" name="Formula" r:id="rId6" imgW="1397000" imgH="176530" progId="Equation.Ribbit">
                  <p:embed/>
                </p:oleObj>
              </mc:Choice>
              <mc:Fallback>
                <p:oleObj name="Formula" r:id="rId6" imgW="1397000" imgH="17653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14181" y="2690114"/>
                        <a:ext cx="277177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1963269"/>
              </p:ext>
            </p:extLst>
          </p:nvPr>
        </p:nvGraphicFramePr>
        <p:xfrm>
          <a:off x="6484885" y="2711203"/>
          <a:ext cx="825500" cy="31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1" name="Formula" r:id="rId8" imgW="417139" imgH="157699" progId="Equation.Ribbit">
                  <p:embed/>
                </p:oleObj>
              </mc:Choice>
              <mc:Fallback>
                <p:oleObj name="Formula" r:id="rId8" imgW="417139" imgH="157699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84885" y="2711203"/>
                        <a:ext cx="825500" cy="311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7855267"/>
              </p:ext>
            </p:extLst>
          </p:nvPr>
        </p:nvGraphicFramePr>
        <p:xfrm>
          <a:off x="3442123" y="4530667"/>
          <a:ext cx="23368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2" name="Formula" r:id="rId10" imgW="1181160" imgH="186840" progId="Equation.Ribbit">
                  <p:embed/>
                </p:oleObj>
              </mc:Choice>
              <mc:Fallback>
                <p:oleObj name="Formula" r:id="rId10" imgW="1181160" imgH="1868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42123" y="4530667"/>
                        <a:ext cx="23368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8562732"/>
              </p:ext>
            </p:extLst>
          </p:nvPr>
        </p:nvGraphicFramePr>
        <p:xfrm>
          <a:off x="6535665" y="4529299"/>
          <a:ext cx="1360488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603" name="Formula" r:id="rId12" imgW="685800" imgH="176760" progId="Equation.Ribbit">
                  <p:embed/>
                </p:oleObj>
              </mc:Choice>
              <mc:Fallback>
                <p:oleObj name="Formula" r:id="rId12" imgW="68580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35665" y="4529299"/>
                        <a:ext cx="1360488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TextBox 17"/>
          <p:cNvSpPr txBox="1"/>
          <p:nvPr/>
        </p:nvSpPr>
        <p:spPr>
          <a:xfrm>
            <a:off x="5802386" y="4488111"/>
            <a:ext cx="8808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400" dirty="0">
                <a:solidFill>
                  <a:prstClr val="black"/>
                </a:solidFill>
                <a:latin typeface="Verdana"/>
                <a:ea typeface="幼圆"/>
              </a:rPr>
              <a:t>使得</a:t>
            </a:r>
          </a:p>
        </p:txBody>
      </p:sp>
    </p:spTree>
    <p:extLst>
      <p:ext uri="{BB962C8B-B14F-4D97-AF65-F5344CB8AC3E}">
        <p14:creationId xmlns:p14="http://schemas.microsoft.com/office/powerpoint/2010/main" val="10071403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</a:p>
        </p:txBody>
      </p:sp>
      <p:sp>
        <p:nvSpPr>
          <p:cNvPr id="9" name="内容占位符 4"/>
          <p:cNvSpPr txBox="1">
            <a:spLocks/>
          </p:cNvSpPr>
          <p:nvPr/>
        </p:nvSpPr>
        <p:spPr>
          <a:xfrm>
            <a:off x="1000836" y="1327078"/>
            <a:ext cx="8616950" cy="46641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把    和    吸收入向量形式                  ，数据集表示为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2002766"/>
              </p:ext>
            </p:extLst>
          </p:nvPr>
        </p:nvGraphicFramePr>
        <p:xfrm>
          <a:off x="2760372" y="2468301"/>
          <a:ext cx="6069254" cy="21036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3" name="Formula" r:id="rId4" imgW="2932560" imgH="1022400" progId="Equation.Ribbit">
                  <p:embed/>
                </p:oleObj>
              </mc:Choice>
              <mc:Fallback>
                <p:oleObj name="Formula" r:id="rId4" imgW="2932560" imgH="10224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60372" y="2468301"/>
                        <a:ext cx="6069254" cy="210369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3454983"/>
              </p:ext>
            </p:extLst>
          </p:nvPr>
        </p:nvGraphicFramePr>
        <p:xfrm>
          <a:off x="4534324" y="5022851"/>
          <a:ext cx="3287171" cy="463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4" name="Formula" r:id="rId6" imgW="1243440" imgH="176760" progId="Equation.Ribbit">
                  <p:embed/>
                </p:oleObj>
              </mc:Choice>
              <mc:Fallback>
                <p:oleObj name="Formula" r:id="rId6" imgW="124344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34324" y="5022851"/>
                        <a:ext cx="3287171" cy="46354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4218554"/>
              </p:ext>
            </p:extLst>
          </p:nvPr>
        </p:nvGraphicFramePr>
        <p:xfrm>
          <a:off x="1752600" y="1439863"/>
          <a:ext cx="263525" cy="236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5" name="Formula" r:id="rId8" imgW="131040" imgH="120960" progId="Equation.Ribbit">
                  <p:embed/>
                </p:oleObj>
              </mc:Choice>
              <mc:Fallback>
                <p:oleObj name="Formula" r:id="rId8" imgW="131040" imgH="1209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1439863"/>
                        <a:ext cx="263525" cy="236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0222692"/>
              </p:ext>
            </p:extLst>
          </p:nvPr>
        </p:nvGraphicFramePr>
        <p:xfrm>
          <a:off x="2454275" y="1368425"/>
          <a:ext cx="13652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6" name="Formula" r:id="rId10" imgW="68760" imgH="157680" progId="Equation.Ribbit">
                  <p:embed/>
                </p:oleObj>
              </mc:Choice>
              <mc:Fallback>
                <p:oleObj name="Formula" r:id="rId10" imgW="68760" imgH="1576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4275" y="1368425"/>
                        <a:ext cx="13652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2215072"/>
              </p:ext>
            </p:extLst>
          </p:nvPr>
        </p:nvGraphicFramePr>
        <p:xfrm>
          <a:off x="4648200" y="1371600"/>
          <a:ext cx="14033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627" name="Formula" r:id="rId12" imgW="701280" imgH="176760" progId="Equation.Ribbit">
                  <p:embed/>
                </p:oleObj>
              </mc:Choice>
              <mc:Fallback>
                <p:oleObj name="Formula" r:id="rId12" imgW="70128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48200" y="1371600"/>
                        <a:ext cx="14033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075046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  <a:r>
              <a:rPr lang="en-US" altLang="zh-CN" dirty="0"/>
              <a:t>-</a:t>
            </a:r>
            <a:r>
              <a:rPr lang="zh-CN" altLang="en-US" dirty="0"/>
              <a:t>最小二乘法</a:t>
            </a:r>
          </a:p>
        </p:txBody>
      </p:sp>
      <p:sp>
        <p:nvSpPr>
          <p:cNvPr id="12" name="TextBox 14"/>
          <p:cNvSpPr txBox="1"/>
          <p:nvPr/>
        </p:nvSpPr>
        <p:spPr>
          <a:xfrm>
            <a:off x="1447801" y="5238056"/>
            <a:ext cx="514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令上式为零可得   最优解的闭式解</a:t>
            </a:r>
          </a:p>
        </p:txBody>
      </p:sp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812893"/>
              </p:ext>
            </p:extLst>
          </p:nvPr>
        </p:nvGraphicFramePr>
        <p:xfrm>
          <a:off x="3323586" y="5280155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7" name="Formula" r:id="rId4" imgW="131040" imgH="160200" progId="Equation.Ribbit">
                  <p:embed/>
                </p:oleObj>
              </mc:Choice>
              <mc:Fallback>
                <p:oleObj name="Formula" r:id="rId4" imgW="1310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23586" y="5280155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666579"/>
              </p:ext>
            </p:extLst>
          </p:nvPr>
        </p:nvGraphicFramePr>
        <p:xfrm>
          <a:off x="6231186" y="3488808"/>
          <a:ext cx="263525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8" name="Formula" r:id="rId6" imgW="131040" imgH="160200" progId="Equation.Ribbit">
                  <p:embed/>
                </p:oleObj>
              </mc:Choice>
              <mc:Fallback>
                <p:oleObj name="Formula" r:id="rId6" imgW="131040" imgH="1602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31186" y="3488808"/>
                        <a:ext cx="263525" cy="3159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内容占位符 4"/>
          <p:cNvSpPr txBox="1">
            <a:spLocks/>
          </p:cNvSpPr>
          <p:nvPr/>
        </p:nvSpPr>
        <p:spPr>
          <a:xfrm>
            <a:off x="990600" y="1261933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最小二乘法（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least square method</a:t>
            </a:r>
            <a:r>
              <a:rPr lang="en-US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8352515"/>
              </p:ext>
            </p:extLst>
          </p:nvPr>
        </p:nvGraphicFramePr>
        <p:xfrm>
          <a:off x="3572405" y="2152550"/>
          <a:ext cx="4673600" cy="5572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49" name="Formula" r:id="rId7" imgW="2337120" imgH="282240" progId="Equation.Ribbit">
                  <p:embed/>
                </p:oleObj>
              </mc:Choice>
              <mc:Fallback>
                <p:oleObj name="Formula" r:id="rId7" imgW="2337120" imgH="2822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72405" y="2152550"/>
                        <a:ext cx="4673600" cy="5572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79812425"/>
              </p:ext>
            </p:extLst>
          </p:nvPr>
        </p:nvGraphicFramePr>
        <p:xfrm>
          <a:off x="1888222" y="3448886"/>
          <a:ext cx="3632200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0" name="Formula" r:id="rId9" imgW="1816200" imgH="205920" progId="Equation.Ribbit">
                  <p:embed/>
                </p:oleObj>
              </mc:Choice>
              <mc:Fallback>
                <p:oleObj name="Formula" r:id="rId9" imgW="181620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222" y="3448886"/>
                        <a:ext cx="3632200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2856927"/>
              </p:ext>
            </p:extLst>
          </p:nvPr>
        </p:nvGraphicFramePr>
        <p:xfrm>
          <a:off x="3647765" y="4383089"/>
          <a:ext cx="294322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51" name="Formula" r:id="rId11" imgW="1472040" imgH="343080" progId="Equation.Ribbit">
                  <p:embed/>
                </p:oleObj>
              </mc:Choice>
              <mc:Fallback>
                <p:oleObj name="Formula" r:id="rId11" imgW="1472040" imgH="3430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7765" y="4383089"/>
                        <a:ext cx="294322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" name="TextBox 13"/>
          <p:cNvSpPr txBox="1"/>
          <p:nvPr/>
        </p:nvSpPr>
        <p:spPr>
          <a:xfrm>
            <a:off x="1447800" y="3446709"/>
            <a:ext cx="8808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令</a:t>
            </a:r>
          </a:p>
        </p:txBody>
      </p:sp>
      <p:sp>
        <p:nvSpPr>
          <p:cNvPr id="20" name="TextBox 14"/>
          <p:cNvSpPr txBox="1"/>
          <p:nvPr/>
        </p:nvSpPr>
        <p:spPr>
          <a:xfrm>
            <a:off x="5640067" y="3455176"/>
            <a:ext cx="2266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，对   求导得到</a:t>
            </a:r>
          </a:p>
        </p:txBody>
      </p:sp>
    </p:spTree>
    <p:extLst>
      <p:ext uri="{BB962C8B-B14F-4D97-AF65-F5344CB8AC3E}">
        <p14:creationId xmlns:p14="http://schemas.microsoft.com/office/powerpoint/2010/main" val="1191453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多元线性回归</a:t>
            </a:r>
            <a:r>
              <a:rPr lang="en-US" altLang="zh-CN" dirty="0"/>
              <a:t>-</a:t>
            </a:r>
            <a:r>
              <a:rPr lang="zh-CN" altLang="en-US" dirty="0"/>
              <a:t>满秩讨论</a:t>
            </a:r>
          </a:p>
        </p:txBody>
      </p:sp>
      <p:sp>
        <p:nvSpPr>
          <p:cNvPr id="10" name="内容占位符 4"/>
          <p:cNvSpPr txBox="1">
            <a:spLocks/>
          </p:cNvSpPr>
          <p:nvPr/>
        </p:nvSpPr>
        <p:spPr>
          <a:xfrm>
            <a:off x="990600" y="1322389"/>
            <a:ext cx="8616950" cy="504305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是满秩矩阵或正定矩阵，则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                 是            的逆矩阵，线性回归模型为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endParaRPr lang="en-US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endParaRPr lang="en-US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endParaRPr lang="en-US" altLang="en-US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不是满秩矩阵</a:t>
            </a:r>
            <a:endParaRPr lang="en-US" altLang="zh-CN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根据归纳偏好选择解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（参见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1.4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节）</a:t>
            </a:r>
            <a:endParaRPr lang="en-US" altLang="zh-CN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sz="2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引入正则化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（参加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6.4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节，</a:t>
            </a:r>
            <a:r>
              <a:rPr lang="en-US" altLang="zh-CN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11.4</a:t>
            </a:r>
            <a:r>
              <a:rPr lang="zh-CN" altLang="en-US" sz="2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节）</a:t>
            </a:r>
            <a:endParaRPr lang="en-US" sz="22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9061748"/>
              </p:ext>
            </p:extLst>
          </p:nvPr>
        </p:nvGraphicFramePr>
        <p:xfrm>
          <a:off x="4462871" y="1833797"/>
          <a:ext cx="2679700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2" name="Formula" r:id="rId4" imgW="1351440" imgH="234000" progId="Equation.Ribbit">
                  <p:embed/>
                </p:oleObj>
              </mc:Choice>
              <mc:Fallback>
                <p:oleObj name="Formula" r:id="rId4" imgW="1351440" imgH="2340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2871" y="1833797"/>
                        <a:ext cx="2679700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4654805"/>
              </p:ext>
            </p:extLst>
          </p:nvPr>
        </p:nvGraphicFramePr>
        <p:xfrm>
          <a:off x="1704975" y="2587625"/>
          <a:ext cx="1190625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3" name="Formula" r:id="rId6" imgW="600840" imgH="234000" progId="Equation.Ribbit">
                  <p:embed/>
                </p:oleObj>
              </mc:Choice>
              <mc:Fallback>
                <p:oleObj name="Formula" r:id="rId6" imgW="600840" imgH="2340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4975" y="2587625"/>
                        <a:ext cx="1190625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3505139"/>
              </p:ext>
            </p:extLst>
          </p:nvPr>
        </p:nvGraphicFramePr>
        <p:xfrm>
          <a:off x="1520825" y="1322389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4" name="Formula" r:id="rId8" imgW="347040" imgH="175320" progId="Equation.Ribbit">
                  <p:embed/>
                </p:oleObj>
              </mc:Choice>
              <mc:Fallback>
                <p:oleObj name="Formula" r:id="rId8" imgW="34704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0825" y="1322389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1893950"/>
              </p:ext>
            </p:extLst>
          </p:nvPr>
        </p:nvGraphicFramePr>
        <p:xfrm>
          <a:off x="4156614" y="3184009"/>
          <a:ext cx="3452812" cy="46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5" name="Formula" r:id="rId10" imgW="1740240" imgH="234000" progId="Equation.Ribbit">
                  <p:embed/>
                </p:oleObj>
              </mc:Choice>
              <mc:Fallback>
                <p:oleObj name="Formula" r:id="rId10" imgW="1740240" imgH="2340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614" y="3184009"/>
                        <a:ext cx="3452812" cy="4603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23621552"/>
              </p:ext>
            </p:extLst>
          </p:nvPr>
        </p:nvGraphicFramePr>
        <p:xfrm>
          <a:off x="3352800" y="2627313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6" name="Formula" r:id="rId12" imgW="347040" imgH="175320" progId="Equation.Ribbit">
                  <p:embed/>
                </p:oleObj>
              </mc:Choice>
              <mc:Fallback>
                <p:oleObj name="Formula" r:id="rId12" imgW="34704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52800" y="2627313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60078155"/>
              </p:ext>
            </p:extLst>
          </p:nvPr>
        </p:nvGraphicFramePr>
        <p:xfrm>
          <a:off x="1600200" y="4301157"/>
          <a:ext cx="688975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57" name="Formula" r:id="rId13" imgW="347040" imgH="175320" progId="Equation.Ribbit">
                  <p:embed/>
                </p:oleObj>
              </mc:Choice>
              <mc:Fallback>
                <p:oleObj name="Formula" r:id="rId13" imgW="34704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0200" y="4301157"/>
                        <a:ext cx="688975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3702228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对数线性回归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63600" y="1250296"/>
            <a:ext cx="8082670" cy="2620488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输出标记的对数为线性模型逼近的目标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8" t="3142" r="2301" b="4944"/>
          <a:stretch/>
        </p:blipFill>
        <p:spPr bwMode="auto">
          <a:xfrm>
            <a:off x="1865725" y="2009206"/>
            <a:ext cx="4316507" cy="4114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299273"/>
              </p:ext>
            </p:extLst>
          </p:nvPr>
        </p:nvGraphicFramePr>
        <p:xfrm>
          <a:off x="7931834" y="4148138"/>
          <a:ext cx="16827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56" name="Formula" r:id="rId5" imgW="847440" imgH="176760" progId="Equation.Ribbit">
                  <p:embed/>
                </p:oleObj>
              </mc:Choice>
              <mc:Fallback>
                <p:oleObj name="Formula" r:id="rId5" imgW="84744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31834" y="4148138"/>
                        <a:ext cx="16827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26375" y="2889922"/>
            <a:ext cx="1927225" cy="1165410"/>
            <a:chOff x="6243494" y="2808391"/>
            <a:chExt cx="1927225" cy="1165410"/>
          </a:xfrm>
        </p:grpSpPr>
        <p:graphicFrame>
          <p:nvGraphicFramePr>
            <p:cNvPr id="10" name="对象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168363971"/>
                </p:ext>
              </p:extLst>
            </p:nvPr>
          </p:nvGraphicFramePr>
          <p:xfrm>
            <a:off x="6243494" y="2808391"/>
            <a:ext cx="1927225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2457" name="Formula" r:id="rId7" imgW="970560" imgH="176760" progId="Equation.Ribbit">
                    <p:embed/>
                  </p:oleObj>
                </mc:Choice>
                <mc:Fallback>
                  <p:oleObj name="Formula" r:id="rId7" imgW="970560" imgH="176760" progId="Equation.Ribbi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243494" y="2808391"/>
                          <a:ext cx="1927225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2" name="上下箭头 11"/>
            <p:cNvSpPr/>
            <p:nvPr/>
          </p:nvSpPr>
          <p:spPr>
            <a:xfrm>
              <a:off x="6826632" y="3313057"/>
              <a:ext cx="576392" cy="660744"/>
            </a:xfrm>
            <a:prstGeom prst="upDownArrow">
              <a:avLst/>
            </a:prstGeom>
            <a:solidFill>
              <a:srgbClr val="00B050"/>
            </a:solidFill>
            <a:ln w="12700" cap="flat" cmpd="sng" algn="ctr">
              <a:solidFill>
                <a:srgbClr val="16754D">
                  <a:shade val="50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zh-CN" altLang="en-US" sz="1800" kern="0">
                <a:solidFill>
                  <a:prstClr val="white"/>
                </a:solidFill>
                <a:latin typeface="Verdana"/>
                <a:ea typeface="幼圆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3340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线性回归 </a:t>
            </a:r>
            <a:r>
              <a:rPr lang="en-US" altLang="zh-CN" dirty="0">
                <a:latin typeface="+mn-ea"/>
              </a:rPr>
              <a:t>-</a:t>
            </a:r>
            <a:r>
              <a:rPr lang="en-US" altLang="zh-CN" dirty="0"/>
              <a:t> </a:t>
            </a:r>
            <a:r>
              <a:rPr lang="zh-CN" altLang="en-US" dirty="0"/>
              <a:t>广义线性模型</a:t>
            </a: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882183" y="1219200"/>
            <a:ext cx="7584140" cy="493239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一般形式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228600" lvl="1" fontAlgn="auto">
              <a:spcBef>
                <a:spcPts val="1000"/>
              </a:spcBef>
              <a:spcAft>
                <a:spcPts val="0"/>
              </a:spcAft>
              <a:buSzPct val="100000"/>
              <a:buFont typeface="Wingdings" panose="05000000000000000000" pitchFamily="2" charset="2"/>
              <a:buChar char="p"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       称为联系函数（</a:t>
            </a:r>
            <a:r>
              <a:rPr lang="en-US" altLang="zh-CN" dirty="0">
                <a:solidFill>
                  <a:sysClr val="windowText" lastClr="000000"/>
                </a:solidFill>
              </a:rPr>
              <a:t>link function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单调可微函数</a:t>
            </a:r>
          </a:p>
          <a:p>
            <a:pPr lvl="1" fontAlgn="auto">
              <a:spcAft>
                <a:spcPts val="0"/>
              </a:spcAft>
              <a:buSzTx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262416"/>
              </p:ext>
            </p:extLst>
          </p:nvPr>
        </p:nvGraphicFramePr>
        <p:xfrm>
          <a:off x="1247775" y="2966310"/>
          <a:ext cx="504825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0" name="Formula" r:id="rId4" imgW="255600" imgH="176760" progId="Equation.Ribbit">
                  <p:embed/>
                </p:oleObj>
              </mc:Choice>
              <mc:Fallback>
                <p:oleObj name="Formula" r:id="rId4" imgW="25560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47775" y="2966310"/>
                        <a:ext cx="504825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0184405"/>
              </p:ext>
            </p:extLst>
          </p:nvPr>
        </p:nvGraphicFramePr>
        <p:xfrm>
          <a:off x="4579851" y="2012529"/>
          <a:ext cx="2401887" cy="406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61" name="Formula" r:id="rId6" imgW="1210320" imgH="205920" progId="Equation.Ribbit">
                  <p:embed/>
                </p:oleObj>
              </mc:Choice>
              <mc:Fallback>
                <p:oleObj name="Formula" r:id="rId6" imgW="121032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9851" y="2012529"/>
                        <a:ext cx="2401887" cy="406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247775" y="4301893"/>
            <a:ext cx="7543800" cy="430887"/>
            <a:chOff x="544689" y="4431801"/>
            <a:chExt cx="7543800" cy="430887"/>
          </a:xfrm>
        </p:grpSpPr>
        <p:sp>
          <p:nvSpPr>
            <p:cNvPr id="3" name="文本框 2"/>
            <p:cNvSpPr txBox="1"/>
            <p:nvPr/>
          </p:nvSpPr>
          <p:spPr>
            <a:xfrm>
              <a:off x="544689" y="4431801"/>
              <a:ext cx="7543800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zh-CN" altLang="en-US" sz="2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对数线性回归是                    时广义线性模型的特例</a:t>
              </a:r>
            </a:p>
          </p:txBody>
        </p:sp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627719873"/>
                </p:ext>
              </p:extLst>
            </p:nvPr>
          </p:nvGraphicFramePr>
          <p:xfrm>
            <a:off x="3009142" y="4509884"/>
            <a:ext cx="1504950" cy="3476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3562" name="Formula" r:id="rId8" imgW="762120" imgH="176760" progId="Equation.Ribbit">
                    <p:embed/>
                  </p:oleObj>
                </mc:Choice>
                <mc:Fallback>
                  <p:oleObj name="Formula" r:id="rId8" imgW="762120" imgH="176760" progId="Equation.Ribbi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009142" y="4509884"/>
                          <a:ext cx="1504950" cy="3476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750298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房价预测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450833"/>
                  </p:ext>
                </p:extLst>
              </p:nvPr>
            </p:nvGraphicFramePr>
            <p:xfrm>
              <a:off x="1676400" y="1352016"/>
              <a:ext cx="7924800" cy="2500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9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Size 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𝐟𝐞𝐞𝐭</m:t>
                                  </m:r>
                                </m:e>
                                <m:sup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Number of Bedrooms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Number of Floors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Age</a:t>
                          </a:r>
                          <a:r>
                            <a:rPr lang="en-US" altLang="zh-CN" baseline="0" dirty="0"/>
                            <a:t> of Home (years)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en-US" altLang="zh-CN" baseline="0" dirty="0"/>
                            <a:t> ($1000)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460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1416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1534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315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178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534450833"/>
                  </p:ext>
                </p:extLst>
              </p:nvPr>
            </p:nvGraphicFramePr>
            <p:xfrm>
              <a:off x="1676400" y="1352016"/>
              <a:ext cx="7924800" cy="25004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9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769" t="-4717" r="-401923" b="-3018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Number of Bedrooms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Number of Floors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Age</a:t>
                          </a:r>
                          <a:r>
                            <a:rPr lang="en-US" altLang="zh-CN" baseline="0" dirty="0"/>
                            <a:t> of Home (years)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en-US" altLang="zh-CN" baseline="0" dirty="0"/>
                            <a:t> ($1000)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460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1416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1534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315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178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4001409"/>
                  </p:ext>
                </p:extLst>
              </p:nvPr>
            </p:nvGraphicFramePr>
            <p:xfrm>
              <a:off x="1676400" y="4495800"/>
              <a:ext cx="7924800" cy="1017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9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Size 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𝐟𝐞𝐞𝐭</m:t>
                                  </m:r>
                                </m:e>
                                <m:sup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Number of Bedrooms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Number of Floors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Age</a:t>
                          </a:r>
                          <a:r>
                            <a:rPr lang="en-US" altLang="zh-CN" baseline="0" dirty="0"/>
                            <a:t> of Home (years)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en-US" altLang="zh-CN" baseline="0" dirty="0"/>
                            <a:t> ($1000)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287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4001409"/>
                  </p:ext>
                </p:extLst>
              </p:nvPr>
            </p:nvGraphicFramePr>
            <p:xfrm>
              <a:off x="1676400" y="4495800"/>
              <a:ext cx="7924800" cy="1017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849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5849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769" t="-4673" r="-401923" b="-710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Number of Bedrooms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Number of Floors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Age</a:t>
                          </a:r>
                          <a:r>
                            <a:rPr lang="en-US" altLang="zh-CN" baseline="0" dirty="0"/>
                            <a:t> of Home (years)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en-US" altLang="zh-CN" baseline="0" dirty="0"/>
                            <a:t> ($1000)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287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graphicFrame>
        <p:nvGraphicFramePr>
          <p:cNvPr id="5" name="表格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4712067"/>
              </p:ext>
            </p:extLst>
          </p:nvPr>
        </p:nvGraphicFramePr>
        <p:xfrm>
          <a:off x="9601200" y="1356172"/>
          <a:ext cx="914400" cy="2494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Label</a:t>
                      </a:r>
                    </a:p>
                    <a:p>
                      <a:pPr algn="ctr"/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High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Low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High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Low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…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9876679"/>
              </p:ext>
            </p:extLst>
          </p:nvPr>
        </p:nvGraphicFramePr>
        <p:xfrm>
          <a:off x="9610436" y="4500029"/>
          <a:ext cx="914400" cy="100595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4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58658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Label</a:t>
                      </a:r>
                    </a:p>
                    <a:p>
                      <a:pPr algn="ctr"/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5875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rgbClr val="0000FF"/>
                          </a:solidFill>
                        </a:rPr>
                        <a:t>?</a:t>
                      </a:r>
                      <a:endParaRPr lang="zh-CN" altLang="en-US" dirty="0">
                        <a:solidFill>
                          <a:srgbClr val="0000FF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4682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3.3 </a:t>
            </a:r>
            <a:r>
              <a:rPr lang="zh-CN" altLang="en-US" dirty="0"/>
              <a:t>二分类任务</a:t>
            </a:r>
          </a:p>
        </p:txBody>
      </p:sp>
      <p:sp>
        <p:nvSpPr>
          <p:cNvPr id="8" name="内容占位符 3"/>
          <p:cNvSpPr txBox="1">
            <a:spLocks/>
          </p:cNvSpPr>
          <p:nvPr/>
        </p:nvSpPr>
        <p:spPr>
          <a:xfrm>
            <a:off x="993308" y="1069074"/>
            <a:ext cx="10208091" cy="510312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预测值与输出标记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kern="0" dirty="0">
                <a:solidFill>
                  <a:sysClr val="windowText" lastClr="000000"/>
                </a:solidFill>
                <a:latin typeface="幼圆"/>
                <a:cs typeface="Verdana" pitchFamily="34" charset="0"/>
              </a:rPr>
              <a:t>寻找函数将分类标记与线性回归模型输出联系起来</a:t>
            </a: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最理想的函数</a:t>
            </a:r>
            <a:r>
              <a:rPr lang="en-US" altLang="zh-CN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dirty="0">
                <a:solidFill>
                  <a:sysClr val="windowText" lastClr="000000"/>
                </a:solidFill>
              </a:rPr>
              <a:t>单位阶跃函数</a:t>
            </a:r>
          </a:p>
          <a:p>
            <a:pPr lvl="1" fontAlgn="auto">
              <a:spcAft>
                <a:spcPts val="0"/>
              </a:spcAft>
              <a:buSzTx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lvl="1" fontAlgn="auto">
              <a:spcAft>
                <a:spcPts val="0"/>
              </a:spcAft>
              <a:buSzTx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lvl="1" fontAlgn="auto">
              <a:spcAft>
                <a:spcPts val="0"/>
              </a:spcAft>
              <a:buSzTx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lvl="1" fontAlgn="auto">
              <a:spcAft>
                <a:spcPts val="0"/>
              </a:spcAft>
              <a:buSzTx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lvl="1" fontAlgn="auto">
              <a:spcAft>
                <a:spcPts val="0"/>
              </a:spcAft>
              <a:buSzTx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lvl="1" fontAlgn="auto">
              <a:spcAft>
                <a:spcPts val="0"/>
              </a:spcAft>
              <a:buSzTx/>
              <a:defRPr/>
            </a:pPr>
            <a:endParaRPr lang="en-US" altLang="zh-CN" dirty="0">
              <a:solidFill>
                <a:sysClr val="windowText" lastClr="000000"/>
              </a:solidFill>
            </a:endParaRP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预测值大于零就判为正例，小于零就判为反例，预测值为临界值零则可任意判别</a:t>
            </a:r>
          </a:p>
        </p:txBody>
      </p:sp>
      <p:sp>
        <p:nvSpPr>
          <p:cNvPr id="9" name="TextBox 18"/>
          <p:cNvSpPr txBox="1"/>
          <p:nvPr/>
        </p:nvSpPr>
        <p:spPr>
          <a:xfrm>
            <a:off x="2065665" y="3534462"/>
            <a:ext cx="29523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GB" altLang="zh-CN" sz="1800" kern="0" dirty="0">
                <a:solidFill>
                  <a:srgbClr val="013990"/>
                </a:solidFill>
                <a:latin typeface="幼圆"/>
                <a:ea typeface="幼圆"/>
                <a:cs typeface="Verdana" pitchFamily="34" charset="0"/>
              </a:rPr>
              <a:t> </a:t>
            </a:r>
            <a:endParaRPr lang="zh-CN" altLang="en-US" sz="1800" kern="0" dirty="0">
              <a:solidFill>
                <a:srgbClr val="013990"/>
              </a:solidFill>
              <a:latin typeface="幼圆"/>
              <a:ea typeface="幼圆"/>
              <a:cs typeface="Verdana" pitchFamily="34" charset="0"/>
            </a:endParaRP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3409858"/>
              </p:ext>
            </p:extLst>
          </p:nvPr>
        </p:nvGraphicFramePr>
        <p:xfrm>
          <a:off x="4182968" y="1785038"/>
          <a:ext cx="1670050" cy="3444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4" name="Formula" r:id="rId4" imgW="842010" imgH="175260" progId="Equation.Ribbit">
                  <p:embed/>
                </p:oleObj>
              </mc:Choice>
              <mc:Fallback>
                <p:oleObj name="Formula" r:id="rId4" imgW="842010" imgH="1752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82968" y="1785038"/>
                        <a:ext cx="1670050" cy="3444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346649"/>
              </p:ext>
            </p:extLst>
          </p:nvPr>
        </p:nvGraphicFramePr>
        <p:xfrm>
          <a:off x="4463734" y="3809062"/>
          <a:ext cx="2343150" cy="1497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5" name="Formula" r:id="rId6" imgW="1186180" imgH="758190" progId="Equation.Ribbit">
                  <p:embed/>
                </p:oleObj>
              </mc:Choice>
              <mc:Fallback>
                <p:oleObj name="Formula" r:id="rId6" imgW="1186180" imgH="75819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3734" y="3809062"/>
                        <a:ext cx="2343150" cy="149701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08188197"/>
              </p:ext>
            </p:extLst>
          </p:nvPr>
        </p:nvGraphicFramePr>
        <p:xfrm>
          <a:off x="6698785" y="1778881"/>
          <a:ext cx="1241425" cy="350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86" name="Formula" r:id="rId8" imgW="628650" imgH="177800" progId="Equation.Ribbit">
                  <p:embed/>
                </p:oleObj>
              </mc:Choice>
              <mc:Fallback>
                <p:oleObj name="Formula" r:id="rId8" imgW="628650" imgH="1778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698785" y="1778881"/>
                        <a:ext cx="1241425" cy="3508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1612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二分类任务</a:t>
            </a:r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931033" y="1187802"/>
            <a:ext cx="8616950" cy="493077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单位阶跃函数缺点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不连续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替代函数</a:t>
            </a:r>
            <a:r>
              <a:rPr lang="en-US" altLang="zh-CN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dirty="0">
                <a:solidFill>
                  <a:sysClr val="windowText" lastClr="000000"/>
                </a:solidFill>
              </a:rPr>
              <a:t>对数几率函数（</a:t>
            </a:r>
            <a:r>
              <a:rPr lang="en-US" altLang="zh-CN" dirty="0">
                <a:solidFill>
                  <a:sysClr val="windowText" lastClr="000000"/>
                </a:solidFill>
              </a:rPr>
              <a:t>logistic function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单调可微、任意阶可导</a:t>
            </a: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9128" y="3334342"/>
            <a:ext cx="5346526" cy="30664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4"/>
          <p:cNvSpPr txBox="1"/>
          <p:nvPr/>
        </p:nvSpPr>
        <p:spPr>
          <a:xfrm>
            <a:off x="6704901" y="2835479"/>
            <a:ext cx="44964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Verdana"/>
                <a:ea typeface="幼圆"/>
              </a:rPr>
              <a:t>单位阶跃函数与对数几率函数的比较</a:t>
            </a:r>
          </a:p>
        </p:txBody>
      </p:sp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48266641"/>
              </p:ext>
            </p:extLst>
          </p:nvPr>
        </p:nvGraphicFramePr>
        <p:xfrm>
          <a:off x="2271626" y="4038600"/>
          <a:ext cx="15319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44" name="Formula" r:id="rId5" imgW="772200" imgH="344520" progId="Equation.Ribbit">
                  <p:embed/>
                </p:oleObj>
              </mc:Choice>
              <mc:Fallback>
                <p:oleObj name="Formula" r:id="rId5" imgW="772200" imgH="344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71626" y="4038600"/>
                        <a:ext cx="153193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24604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对数几率回归</a:t>
            </a:r>
          </a:p>
        </p:txBody>
      </p:sp>
      <p:sp>
        <p:nvSpPr>
          <p:cNvPr id="8" name="内容占位符 5"/>
          <p:cNvSpPr txBox="1">
            <a:spLocks/>
          </p:cNvSpPr>
          <p:nvPr/>
        </p:nvSpPr>
        <p:spPr>
          <a:xfrm>
            <a:off x="803772" y="1219200"/>
            <a:ext cx="8616950" cy="497381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sz="2100" dirty="0">
                <a:solidFill>
                  <a:sysClr val="windowText" lastClr="000000"/>
                </a:solidFill>
              </a:rPr>
              <a:t>运用对数几率函数</a:t>
            </a: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sz="2100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sz="2100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sz="2100" dirty="0">
                <a:solidFill>
                  <a:sysClr val="windowText" lastClr="000000"/>
                </a:solidFill>
              </a:rPr>
              <a:t>对数几率（</a:t>
            </a:r>
            <a:r>
              <a:rPr lang="en-US" altLang="zh-CN" sz="2100" dirty="0">
                <a:solidFill>
                  <a:sysClr val="windowText" lastClr="000000"/>
                </a:solidFill>
              </a:rPr>
              <a:t>log odds</a:t>
            </a:r>
            <a:r>
              <a:rPr lang="zh-CN" altLang="en-US" sz="2100" dirty="0">
                <a:solidFill>
                  <a:sysClr val="windowText" lastClr="000000"/>
                </a:solidFill>
              </a:rPr>
              <a:t>）</a:t>
            </a:r>
          </a:p>
          <a:p>
            <a:pPr marL="800100" lvl="1" indent="-342900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样本作为正例的相对可能性的对数</a:t>
            </a: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sz="2100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sz="2100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sz="2100" dirty="0">
                <a:solidFill>
                  <a:sysClr val="windowText" lastClr="000000"/>
                </a:solidFill>
              </a:rPr>
              <a:t>对数几率回归优点</a:t>
            </a:r>
          </a:p>
          <a:p>
            <a:pPr marL="800100" lvl="1" indent="-342900" fontAlgn="auto">
              <a:spcBef>
                <a:spcPts val="1000"/>
              </a:spcBef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ysClr val="windowText" lastClr="000000"/>
                </a:solidFill>
              </a:rPr>
              <a:t>无需事先假设数据分布</a:t>
            </a:r>
          </a:p>
          <a:p>
            <a:pPr marL="800100" lvl="1" indent="-342900" fontAlgn="auto">
              <a:spcBef>
                <a:spcPts val="1000"/>
              </a:spcBef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ysClr val="windowText" lastClr="000000"/>
                </a:solidFill>
              </a:rPr>
              <a:t>可得到“类别”的近似概率预测</a:t>
            </a:r>
          </a:p>
          <a:p>
            <a:pPr marL="800100" lvl="1" indent="-342900" fontAlgn="auto">
              <a:spcBef>
                <a:spcPts val="1000"/>
              </a:spcBef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SzPct val="100000"/>
              <a:buFont typeface="Wingdings" panose="05000000000000000000" pitchFamily="2" charset="2"/>
              <a:buChar char="l"/>
              <a:defRPr/>
            </a:pPr>
            <a:r>
              <a:rPr lang="zh-CN" altLang="en-US" sz="1800" dirty="0">
                <a:solidFill>
                  <a:sysClr val="windowText" lastClr="000000"/>
                </a:solidFill>
              </a:rPr>
              <a:t>可直接应用现有数值优化算法求取最优解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5140283"/>
              </p:ext>
            </p:extLst>
          </p:nvPr>
        </p:nvGraphicFramePr>
        <p:xfrm>
          <a:off x="3580310" y="1627510"/>
          <a:ext cx="1531937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1" name="Formula" r:id="rId4" imgW="772200" imgH="344520" progId="Equation.Ribbit">
                  <p:embed/>
                </p:oleObj>
              </mc:Choice>
              <mc:Fallback>
                <p:oleObj name="Formula" r:id="rId4" imgW="772200" imgH="344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80310" y="1627510"/>
                        <a:ext cx="1531937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822093"/>
              </p:ext>
            </p:extLst>
          </p:nvPr>
        </p:nvGraphicFramePr>
        <p:xfrm>
          <a:off x="6108949" y="1625704"/>
          <a:ext cx="2301875" cy="676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2" name="Formula" r:id="rId6" imgW="1158480" imgH="344520" progId="Equation.Ribbit">
                  <p:embed/>
                </p:oleObj>
              </mc:Choice>
              <mc:Fallback>
                <p:oleObj name="Formula" r:id="rId6" imgW="1158480" imgH="344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08949" y="1625704"/>
                        <a:ext cx="2301875" cy="676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045529"/>
              </p:ext>
            </p:extLst>
          </p:nvPr>
        </p:nvGraphicFramePr>
        <p:xfrm>
          <a:off x="5188621" y="3219771"/>
          <a:ext cx="968375" cy="639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643" name="Formula" r:id="rId8" imgW="486720" imgH="325440" progId="Equation.Ribbit">
                  <p:embed/>
                </p:oleObj>
              </mc:Choice>
              <mc:Fallback>
                <p:oleObj name="Formula" r:id="rId8" imgW="486720" imgH="325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8621" y="3219771"/>
                        <a:ext cx="968375" cy="639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5"/>
          <p:cNvSpPr txBox="1"/>
          <p:nvPr/>
        </p:nvSpPr>
        <p:spPr>
          <a:xfrm>
            <a:off x="5286872" y="1786465"/>
            <a:ext cx="1403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变为</a:t>
            </a:r>
          </a:p>
        </p:txBody>
      </p:sp>
    </p:spTree>
    <p:extLst>
      <p:ext uri="{BB962C8B-B14F-4D97-AF65-F5344CB8AC3E}">
        <p14:creationId xmlns:p14="http://schemas.microsoft.com/office/powerpoint/2010/main" val="1249451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房价预测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300854"/>
                  </p:ext>
                </p:extLst>
              </p:nvPr>
            </p:nvGraphicFramePr>
            <p:xfrm>
              <a:off x="2590800" y="1219200"/>
              <a:ext cx="7010400" cy="26934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9613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Size</a:t>
                          </a:r>
                        </a:p>
                        <a:p>
                          <a:pPr algn="ctr"/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x,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𝒇𝒆𝒆𝒕</m:t>
                                  </m:r>
                                </m:e>
                                <m:sup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y, $1000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1416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1534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315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178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5300854"/>
                  </p:ext>
                </p:extLst>
              </p:nvPr>
            </p:nvGraphicFramePr>
            <p:xfrm>
              <a:off x="2590800" y="1219200"/>
              <a:ext cx="7010400" cy="2693481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69613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48" t="-4386" r="-100870" b="-2964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y, $1000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460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1416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232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1534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315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178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9947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274031"/>
                  </p:ext>
                </p:extLst>
              </p:nvPr>
            </p:nvGraphicFramePr>
            <p:xfrm>
              <a:off x="2590800" y="4508583"/>
              <a:ext cx="7010400" cy="1245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914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Size</a:t>
                          </a:r>
                        </a:p>
                        <a:p>
                          <a:pPr algn="ctr"/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x,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𝒇𝒆𝒆𝒕</m:t>
                                  </m:r>
                                </m:e>
                                <m:sup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y, $1000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4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50274031"/>
                  </p:ext>
                </p:extLst>
              </p:nvPr>
            </p:nvGraphicFramePr>
            <p:xfrm>
              <a:off x="2590800" y="4508583"/>
              <a:ext cx="7010400" cy="1245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50520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0520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79149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48" t="-3846" r="-100870" b="-6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zh-CN" altLang="en-US" dirty="0"/>
                            <a:t>（</a:t>
                          </a:r>
                          <a:r>
                            <a:rPr lang="en-US" altLang="zh-CN" dirty="0"/>
                            <a:t>y, $1000</a:t>
                          </a:r>
                          <a:r>
                            <a:rPr lang="zh-CN" altLang="en-US" dirty="0"/>
                            <a:t>）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41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b="1" dirty="0">
                              <a:solidFill>
                                <a:srgbClr val="FF0000"/>
                              </a:solidFill>
                            </a:rPr>
                            <a:t>?</a:t>
                          </a:r>
                          <a:endParaRPr lang="zh-CN" altLang="en-US" b="1" dirty="0">
                            <a:solidFill>
                              <a:srgbClr val="FF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5636515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5A687E-FC0D-404A-B565-49FFDC27A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Step1: Function Set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5">
                <a:extLst>
                  <a:ext uri="{FF2B5EF4-FFF2-40B4-BE49-F238E27FC236}">
                    <a16:creationId xmlns:a16="http://schemas.microsoft.com/office/drawing/2014/main" id="{1B40E676-8548-40A6-BA20-1490F7E4B882}"/>
                  </a:ext>
                </a:extLst>
              </p:cNvPr>
              <p:cNvSpPr txBox="1"/>
              <p:nvPr/>
            </p:nvSpPr>
            <p:spPr>
              <a:xfrm>
                <a:off x="2036299" y="5263696"/>
                <a:ext cx="2781402" cy="7561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文字方塊 5">
                <a:extLst>
                  <a:ext uri="{FF2B5EF4-FFF2-40B4-BE49-F238E27FC236}">
                    <a16:creationId xmlns:a16="http://schemas.microsoft.com/office/drawing/2014/main" id="{1B40E676-8548-40A6-BA20-1490F7E4B8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36299" y="5263696"/>
                <a:ext cx="2781402" cy="7561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8">
                <a:extLst>
                  <a:ext uri="{FF2B5EF4-FFF2-40B4-BE49-F238E27FC236}">
                    <a16:creationId xmlns:a16="http://schemas.microsoft.com/office/drawing/2014/main" id="{EAD9E921-FE54-43EF-AA7C-5C3ABC16AFCE}"/>
                  </a:ext>
                </a:extLst>
              </p:cNvPr>
              <p:cNvSpPr txBox="1"/>
              <p:nvPr/>
            </p:nvSpPr>
            <p:spPr>
              <a:xfrm>
                <a:off x="2052889" y="4573975"/>
                <a:ext cx="1795812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𝒘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b="1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8">
                <a:extLst>
                  <a:ext uri="{FF2B5EF4-FFF2-40B4-BE49-F238E27FC236}">
                    <a16:creationId xmlns:a16="http://schemas.microsoft.com/office/drawing/2014/main" id="{EAD9E921-FE54-43EF-AA7C-5C3ABC16AF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2889" y="4573975"/>
                <a:ext cx="1795812" cy="369332"/>
              </a:xfrm>
              <a:prstGeom prst="rect">
                <a:avLst/>
              </a:prstGeom>
              <a:blipFill>
                <a:blip r:embed="rId5"/>
                <a:stretch>
                  <a:fillRect l="-2381" r="-3741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78EEF59-FC77-4018-9EC1-2BCD54EAEFC5}"/>
                  </a:ext>
                </a:extLst>
              </p:cNvPr>
              <p:cNvSpPr/>
              <p:nvPr/>
            </p:nvSpPr>
            <p:spPr>
              <a:xfrm>
                <a:off x="1752600" y="3713112"/>
                <a:ext cx="2525500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78EEF59-FC77-4018-9EC1-2BCD54EAEF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3713112"/>
                <a:ext cx="2525500" cy="542136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群組 15">
            <a:extLst>
              <a:ext uri="{FF2B5EF4-FFF2-40B4-BE49-F238E27FC236}">
                <a16:creationId xmlns:a16="http://schemas.microsoft.com/office/drawing/2014/main" id="{26A0CFD8-E074-4EC8-8EEF-2AD4BC0013CA}"/>
              </a:ext>
            </a:extLst>
          </p:cNvPr>
          <p:cNvGrpSpPr/>
          <p:nvPr/>
        </p:nvGrpSpPr>
        <p:grpSpPr>
          <a:xfrm>
            <a:off x="7303574" y="3805200"/>
            <a:ext cx="3135826" cy="2174963"/>
            <a:chOff x="5472656" y="2887794"/>
            <a:chExt cx="3135826" cy="2174963"/>
          </a:xfrm>
        </p:grpSpPr>
        <p:pic>
          <p:nvPicPr>
            <p:cNvPr id="7" name="圖片 6">
              <a:extLst>
                <a:ext uri="{FF2B5EF4-FFF2-40B4-BE49-F238E27FC236}">
                  <a16:creationId xmlns:a16="http://schemas.microsoft.com/office/drawing/2014/main" id="{DAE0085F-A9DC-4627-8D30-63FAE916F02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472656" y="2887794"/>
              <a:ext cx="3042694" cy="2174963"/>
            </a:xfrm>
            <a:prstGeom prst="rect">
              <a:avLst/>
            </a:prstGeom>
          </p:spPr>
        </p:pic>
        <p:graphicFrame>
          <p:nvGraphicFramePr>
            <p:cNvPr id="8" name="Object 12">
              <a:extLst>
                <a:ext uri="{FF2B5EF4-FFF2-40B4-BE49-F238E27FC236}">
                  <a16:creationId xmlns:a16="http://schemas.microsoft.com/office/drawing/2014/main" id="{57BE59A4-1C7D-44B6-A443-823CF777016C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6126292" y="2887794"/>
            <a:ext cx="539750" cy="3698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50" name="方程式" r:id="rId8" imgW="317160" imgH="215640" progId="Equation.3">
                    <p:embed/>
                  </p:oleObj>
                </mc:Choice>
                <mc:Fallback>
                  <p:oleObj name="方程式" r:id="rId8" imgW="317160" imgH="215640" progId="Equation.3">
                    <p:embed/>
                    <p:pic>
                      <p:nvPicPr>
                        <p:cNvPr id="8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126292" y="2887794"/>
                          <a:ext cx="539750" cy="36988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9" name="Object 12">
              <a:extLst>
                <a:ext uri="{FF2B5EF4-FFF2-40B4-BE49-F238E27FC236}">
                  <a16:creationId xmlns:a16="http://schemas.microsoft.com/office/drawing/2014/main" id="{8950FBE1-3E6C-4AAF-B041-AD5F9586CC3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8392582" y="4689516"/>
            <a:ext cx="215900" cy="21748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251" name="方程式" r:id="rId10" imgW="126720" imgH="126720" progId="Equation.3">
                    <p:embed/>
                  </p:oleObj>
                </mc:Choice>
                <mc:Fallback>
                  <p:oleObj name="方程式" r:id="rId10" imgW="126720" imgH="126720" progId="Equation.3">
                    <p:embed/>
                    <p:pic>
                      <p:nvPicPr>
                        <p:cNvPr id="1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8392582" y="4689516"/>
                          <a:ext cx="215900" cy="217487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" name="文字方塊 13">
            <a:extLst>
              <a:ext uri="{FF2B5EF4-FFF2-40B4-BE49-F238E27FC236}">
                <a16:creationId xmlns:a16="http://schemas.microsoft.com/office/drawing/2014/main" id="{28DADB82-6309-40AF-9EA5-A463EA3B61B0}"/>
              </a:ext>
            </a:extLst>
          </p:cNvPr>
          <p:cNvSpPr txBox="1"/>
          <p:nvPr/>
        </p:nvSpPr>
        <p:spPr>
          <a:xfrm>
            <a:off x="1828800" y="1143001"/>
            <a:ext cx="33199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Function set: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4">
            <a:extLst>
              <a:ext uri="{FF2B5EF4-FFF2-40B4-BE49-F238E27FC236}">
                <a16:creationId xmlns:a16="http://schemas.microsoft.com/office/drawing/2014/main" id="{AE313E3C-B7FA-40CA-81FF-726C262C010D}"/>
              </a:ext>
            </a:extLst>
          </p:cNvPr>
          <p:cNvSpPr txBox="1"/>
          <p:nvPr/>
        </p:nvSpPr>
        <p:spPr>
          <a:xfrm>
            <a:off x="4282586" y="1158913"/>
            <a:ext cx="4214374" cy="461665"/>
          </a:xfrm>
          <a:prstGeom prst="rect">
            <a:avLst/>
          </a:prstGeom>
          <a:gradFill rotWithShape="1">
            <a:gsLst>
              <a:gs pos="0">
                <a:srgbClr val="5B9BD5">
                  <a:satMod val="103000"/>
                  <a:lumMod val="102000"/>
                  <a:tint val="94000"/>
                </a:srgbClr>
              </a:gs>
              <a:gs pos="50000">
                <a:srgbClr val="5B9BD5">
                  <a:satMod val="110000"/>
                  <a:lumMod val="100000"/>
                  <a:shade val="100000"/>
                </a:srgbClr>
              </a:gs>
              <a:gs pos="100000">
                <a:srgbClr val="5B9BD5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Including all different w and b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7196D6F-84A8-483D-9413-85CC502898D2}"/>
                  </a:ext>
                </a:extLst>
              </p:cNvPr>
              <p:cNvSpPr/>
              <p:nvPr/>
            </p:nvSpPr>
            <p:spPr>
              <a:xfrm>
                <a:off x="3781442" y="4341416"/>
                <a:ext cx="214302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A7196D6F-84A8-483D-9413-85CC502898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1442" y="4341416"/>
                <a:ext cx="2143023" cy="988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8046635-2130-4757-B592-AD774236E18F}"/>
                  </a:ext>
                </a:extLst>
              </p:cNvPr>
              <p:cNvSpPr/>
              <p:nvPr/>
            </p:nvSpPr>
            <p:spPr>
              <a:xfrm>
                <a:off x="4052682" y="1945126"/>
                <a:ext cx="281192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≥0.5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78046635-2130-4757-B592-AD774236E18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2682" y="1945126"/>
                <a:ext cx="2811924" cy="542136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A0604AC-8C25-4C1F-8216-35FE02C4DB67}"/>
                  </a:ext>
                </a:extLst>
              </p:cNvPr>
              <p:cNvSpPr/>
              <p:nvPr/>
            </p:nvSpPr>
            <p:spPr>
              <a:xfrm>
                <a:off x="4039910" y="2810970"/>
                <a:ext cx="2811924" cy="54213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&lt;0.5</m:t>
                      </m:r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7A0604AC-8C25-4C1F-8216-35FE02C4DB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910" y="2810970"/>
                <a:ext cx="2811924" cy="542136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矩形 14">
            <a:extLst>
              <a:ext uri="{FF2B5EF4-FFF2-40B4-BE49-F238E27FC236}">
                <a16:creationId xmlns:a16="http://schemas.microsoft.com/office/drawing/2014/main" id="{A45730E8-540C-4AD1-9FAC-EFB282402A4E}"/>
              </a:ext>
            </a:extLst>
          </p:cNvPr>
          <p:cNvSpPr/>
          <p:nvPr/>
        </p:nvSpPr>
        <p:spPr>
          <a:xfrm>
            <a:off x="7327001" y="1945126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 1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FEA2EB7-D3EC-40B0-8053-17BECDDB5C31}"/>
              </a:ext>
            </a:extLst>
          </p:cNvPr>
          <p:cNvSpPr/>
          <p:nvPr/>
        </p:nvSpPr>
        <p:spPr>
          <a:xfrm>
            <a:off x="7327001" y="2806833"/>
            <a:ext cx="113685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class 2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左大括弧 30">
            <a:extLst>
              <a:ext uri="{FF2B5EF4-FFF2-40B4-BE49-F238E27FC236}">
                <a16:creationId xmlns:a16="http://schemas.microsoft.com/office/drawing/2014/main" id="{CC528D05-BC70-4AA3-BC85-A5A9F4CB8079}"/>
              </a:ext>
            </a:extLst>
          </p:cNvPr>
          <p:cNvSpPr/>
          <p:nvPr/>
        </p:nvSpPr>
        <p:spPr>
          <a:xfrm>
            <a:off x="3581400" y="2035344"/>
            <a:ext cx="484054" cy="1216170"/>
          </a:xfrm>
          <a:prstGeom prst="leftBrace">
            <a:avLst>
              <a:gd name="adj1" fmla="val 25208"/>
              <a:gd name="adj2" fmla="val 50000"/>
            </a:avLst>
          </a:prstGeom>
          <a:noFill/>
          <a:ln w="28575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EBFA5D5-2657-486B-B71D-487CF9BAFA4E}"/>
              </a:ext>
            </a:extLst>
          </p:cNvPr>
          <p:cNvSpPr/>
          <p:nvPr/>
        </p:nvSpPr>
        <p:spPr>
          <a:xfrm>
            <a:off x="3276600" y="1885703"/>
            <a:ext cx="5943600" cy="1515453"/>
          </a:xfrm>
          <a:prstGeom prst="rect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94E0023-E961-4C4A-90AB-EAD0246063FC}"/>
              </a:ext>
            </a:extLst>
          </p:cNvPr>
          <p:cNvSpPr/>
          <p:nvPr/>
        </p:nvSpPr>
        <p:spPr>
          <a:xfrm>
            <a:off x="4018990" y="1997555"/>
            <a:ext cx="1745592" cy="44087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z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17E59424-94CC-4348-8964-B93C9F70D050}"/>
              </a:ext>
            </a:extLst>
          </p:cNvPr>
          <p:cNvSpPr/>
          <p:nvPr/>
        </p:nvSpPr>
        <p:spPr>
          <a:xfrm>
            <a:off x="4018990" y="2839594"/>
            <a:ext cx="1745592" cy="440873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z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A18D3FA6-BC21-4364-A1B1-0BED4FA3936A}"/>
              </a:ext>
            </a:extLst>
          </p:cNvPr>
          <p:cNvSpPr/>
          <p:nvPr/>
        </p:nvSpPr>
        <p:spPr>
          <a:xfrm>
            <a:off x="6193334" y="1997555"/>
            <a:ext cx="557427" cy="440873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C7DCAC8-7808-47DF-AFEA-37A4F74992CE}"/>
              </a:ext>
            </a:extLst>
          </p:cNvPr>
          <p:cNvSpPr/>
          <p:nvPr/>
        </p:nvSpPr>
        <p:spPr>
          <a:xfrm>
            <a:off x="6193333" y="2839593"/>
            <a:ext cx="557427" cy="440873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38">
                <a:extLst>
                  <a:ext uri="{FF2B5EF4-FFF2-40B4-BE49-F238E27FC236}">
                    <a16:creationId xmlns:a16="http://schemas.microsoft.com/office/drawing/2014/main" id="{1FB322AC-9C47-44A5-B31C-3F95815F1D49}"/>
                  </a:ext>
                </a:extLst>
              </p:cNvPr>
              <p:cNvSpPr txBox="1"/>
              <p:nvPr/>
            </p:nvSpPr>
            <p:spPr>
              <a:xfrm>
                <a:off x="4278100" y="3770924"/>
                <a:ext cx="2154372" cy="449803"/>
              </a:xfrm>
              <a:prstGeom prst="rect">
                <a:avLst/>
              </a:prstGeom>
              <a:solidFill>
                <a:srgbClr val="BAE18F"/>
              </a:solidFill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38">
                <a:extLst>
                  <a:ext uri="{FF2B5EF4-FFF2-40B4-BE49-F238E27FC236}">
                    <a16:creationId xmlns:a16="http://schemas.microsoft.com/office/drawing/2014/main" id="{1FB322AC-9C47-44A5-B31C-3F95815F1D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8100" y="3770924"/>
                <a:ext cx="2154372" cy="44980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77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10" grpId="0"/>
      <p:bldP spid="11" grpId="0" animBg="1"/>
      <p:bldP spid="12" grpId="0"/>
      <p:bldP spid="13" grpId="0"/>
      <p:bldP spid="14" grpId="0"/>
      <p:bldP spid="15" grpId="0"/>
      <p:bldP spid="16" grpId="0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7B6B26E-0506-4E50-A572-CB5EF69C69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Step1: Function Set</a:t>
            </a:r>
            <a:endParaRPr lang="zh-CN" altLang="en-US" dirty="0"/>
          </a:p>
        </p:txBody>
      </p:sp>
      <p:graphicFrame>
        <p:nvGraphicFramePr>
          <p:cNvPr id="3" name="Object 12">
            <a:extLst>
              <a:ext uri="{FF2B5EF4-FFF2-40B4-BE49-F238E27FC236}">
                <a16:creationId xmlns:a16="http://schemas.microsoft.com/office/drawing/2014/main" id="{5837EF68-D258-40E7-A944-10078CD7C60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0891931"/>
              </p:ext>
            </p:extLst>
          </p:nvPr>
        </p:nvGraphicFramePr>
        <p:xfrm>
          <a:off x="3301408" y="1533525"/>
          <a:ext cx="2538412" cy="947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0" name="方程式" r:id="rId4" imgW="914400" imgH="342720" progId="Equation.3">
                  <p:embed/>
                </p:oleObj>
              </mc:Choice>
              <mc:Fallback>
                <p:oleObj name="方程式" r:id="rId4" imgW="914400" imgH="342720" progId="Equation.3">
                  <p:embed/>
                  <p:pic>
                    <p:nvPicPr>
                      <p:cNvPr id="3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01408" y="1533525"/>
                        <a:ext cx="2538412" cy="9477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" name="直線單箭頭接點 35">
            <a:extLst>
              <a:ext uri="{FF2B5EF4-FFF2-40B4-BE49-F238E27FC236}">
                <a16:creationId xmlns:a16="http://schemas.microsoft.com/office/drawing/2014/main" id="{D4A68370-EABA-4FC0-80FF-6039808A6832}"/>
              </a:ext>
            </a:extLst>
          </p:cNvPr>
          <p:cNvCxnSpPr/>
          <p:nvPr/>
        </p:nvCxnSpPr>
        <p:spPr>
          <a:xfrm flipV="1">
            <a:off x="5666440" y="3081431"/>
            <a:ext cx="804687" cy="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5" name="矩形 4">
            <a:extLst>
              <a:ext uri="{FF2B5EF4-FFF2-40B4-BE49-F238E27FC236}">
                <a16:creationId xmlns:a16="http://schemas.microsoft.com/office/drawing/2014/main" id="{1E3B4131-1DFF-404D-9AD5-344944B9B47F}"/>
              </a:ext>
            </a:extLst>
          </p:cNvPr>
          <p:cNvSpPr/>
          <p:nvPr/>
        </p:nvSpPr>
        <p:spPr>
          <a:xfrm>
            <a:off x="3741094" y="4103048"/>
            <a:ext cx="596697" cy="584276"/>
          </a:xfrm>
          <a:prstGeom prst="rect">
            <a:avLst/>
          </a:prstGeom>
          <a:solidFill>
            <a:srgbClr val="70AD47">
              <a:lumMod val="20000"/>
              <a:lumOff val="80000"/>
            </a:srgbClr>
          </a:solidFill>
          <a:ln w="6350" cap="flat" cmpd="sng" algn="ctr">
            <a:solidFill>
              <a:srgbClr val="00B05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43D8DB-3C9A-4B5F-B9F6-81D95D65BF17}"/>
              </a:ext>
            </a:extLst>
          </p:cNvPr>
          <p:cNvSpPr/>
          <p:nvPr/>
        </p:nvSpPr>
        <p:spPr>
          <a:xfrm>
            <a:off x="838200" y="1490576"/>
            <a:ext cx="596697" cy="3183940"/>
          </a:xfrm>
          <a:prstGeom prst="rect">
            <a:avLst/>
          </a:prstGeom>
          <a:gradFill rotWithShape="1">
            <a:gsLst>
              <a:gs pos="0">
                <a:srgbClr val="ED7D31">
                  <a:lumMod val="110000"/>
                  <a:satMod val="105000"/>
                  <a:tint val="67000"/>
                </a:srgbClr>
              </a:gs>
              <a:gs pos="50000">
                <a:srgbClr val="ED7D31">
                  <a:lumMod val="105000"/>
                  <a:satMod val="103000"/>
                  <a:tint val="73000"/>
                </a:srgbClr>
              </a:gs>
              <a:gs pos="100000">
                <a:srgbClr val="ED7D31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ED7D31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7" name="直線單箭頭接點 5">
            <a:extLst>
              <a:ext uri="{FF2B5EF4-FFF2-40B4-BE49-F238E27FC236}">
                <a16:creationId xmlns:a16="http://schemas.microsoft.com/office/drawing/2014/main" id="{D75BDADD-5295-48D4-B5E3-8B0E8FA082F1}"/>
              </a:ext>
            </a:extLst>
          </p:cNvPr>
          <p:cNvCxnSpPr>
            <a:cxnSpLocks/>
            <a:stCxn id="39" idx="3"/>
            <a:endCxn id="21" idx="1"/>
          </p:cNvCxnSpPr>
          <p:nvPr/>
        </p:nvCxnSpPr>
        <p:spPr>
          <a:xfrm flipV="1">
            <a:off x="1477370" y="3091876"/>
            <a:ext cx="2324066" cy="1162169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8" name="橢圓 6">
            <a:extLst>
              <a:ext uri="{FF2B5EF4-FFF2-40B4-BE49-F238E27FC236}">
                <a16:creationId xmlns:a16="http://schemas.microsoft.com/office/drawing/2014/main" id="{4A413F09-5DA6-4491-94FC-3C05BB999DF5}"/>
              </a:ext>
            </a:extLst>
          </p:cNvPr>
          <p:cNvSpPr/>
          <p:nvPr/>
        </p:nvSpPr>
        <p:spPr>
          <a:xfrm>
            <a:off x="4956007" y="2582969"/>
            <a:ext cx="941612" cy="941612"/>
          </a:xfrm>
          <a:prstGeom prst="ellipse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2400" kern="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9" name="Object 12">
            <a:extLst>
              <a:ext uri="{FF2B5EF4-FFF2-40B4-BE49-F238E27FC236}">
                <a16:creationId xmlns:a16="http://schemas.microsoft.com/office/drawing/2014/main" id="{6C430C28-3117-4F19-8CEA-4C7443421B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0498703"/>
              </p:ext>
            </p:extLst>
          </p:nvPr>
        </p:nvGraphicFramePr>
        <p:xfrm>
          <a:off x="4485074" y="2694397"/>
          <a:ext cx="352425" cy="350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1" name="方程式" r:id="rId6" imgW="126720" imgH="126720" progId="Equation.3">
                  <p:embed/>
                </p:oleObj>
              </mc:Choice>
              <mc:Fallback>
                <p:oleObj name="方程式" r:id="rId6" imgW="126720" imgH="126720" progId="Equation.3">
                  <p:embed/>
                  <p:pic>
                    <p:nvPicPr>
                      <p:cNvPr id="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85074" y="2694397"/>
                        <a:ext cx="352425" cy="3508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12">
            <a:extLst>
              <a:ext uri="{FF2B5EF4-FFF2-40B4-BE49-F238E27FC236}">
                <a16:creationId xmlns:a16="http://schemas.microsoft.com/office/drawing/2014/main" id="{C21D992F-01E0-4446-BAF1-232FA787B3B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209712"/>
              </p:ext>
            </p:extLst>
          </p:nvPr>
        </p:nvGraphicFramePr>
        <p:xfrm>
          <a:off x="2109576" y="1599174"/>
          <a:ext cx="493713" cy="5953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2" name="方程式" r:id="rId8" imgW="177480" imgH="215640" progId="Equation.3">
                  <p:embed/>
                </p:oleObj>
              </mc:Choice>
              <mc:Fallback>
                <p:oleObj name="方程式" r:id="rId8" imgW="177480" imgH="215640" progId="Equation.3">
                  <p:embed/>
                  <p:pic>
                    <p:nvPicPr>
                      <p:cNvPr id="9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09576" y="1599174"/>
                        <a:ext cx="493713" cy="59531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2">
            <a:extLst>
              <a:ext uri="{FF2B5EF4-FFF2-40B4-BE49-F238E27FC236}">
                <a16:creationId xmlns:a16="http://schemas.microsoft.com/office/drawing/2014/main" id="{8077573E-8F7F-4E62-A85A-3CE3E743D1C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7921561"/>
              </p:ext>
            </p:extLst>
          </p:nvPr>
        </p:nvGraphicFramePr>
        <p:xfrm>
          <a:off x="2149795" y="2507648"/>
          <a:ext cx="493712" cy="630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3" name="方程式" r:id="rId10" imgW="177480" imgH="228600" progId="Equation.3">
                  <p:embed/>
                </p:oleObj>
              </mc:Choice>
              <mc:Fallback>
                <p:oleObj name="方程式" r:id="rId10" imgW="177480" imgH="228600" progId="Equation.3">
                  <p:embed/>
                  <p:pic>
                    <p:nvPicPr>
                      <p:cNvPr id="1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49795" y="2507648"/>
                        <a:ext cx="493712" cy="63023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3" name="直線單箭頭接點 11">
            <a:extLst>
              <a:ext uri="{FF2B5EF4-FFF2-40B4-BE49-F238E27FC236}">
                <a16:creationId xmlns:a16="http://schemas.microsoft.com/office/drawing/2014/main" id="{27472E28-C1AA-4DC5-8D1C-14945B00ED87}"/>
              </a:ext>
            </a:extLst>
          </p:cNvPr>
          <p:cNvCxnSpPr/>
          <p:nvPr/>
        </p:nvCxnSpPr>
        <p:spPr>
          <a:xfrm flipV="1">
            <a:off x="4142950" y="3061274"/>
            <a:ext cx="804687" cy="1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4" name="直線單箭頭接點 12">
            <a:extLst>
              <a:ext uri="{FF2B5EF4-FFF2-40B4-BE49-F238E27FC236}">
                <a16:creationId xmlns:a16="http://schemas.microsoft.com/office/drawing/2014/main" id="{C3F14ED2-FBD1-4CDB-A1EE-39C42E94E83F}"/>
              </a:ext>
            </a:extLst>
          </p:cNvPr>
          <p:cNvCxnSpPr>
            <a:stCxn id="6" idx="3"/>
            <a:endCxn id="21" idx="1"/>
          </p:cNvCxnSpPr>
          <p:nvPr/>
        </p:nvCxnSpPr>
        <p:spPr>
          <a:xfrm>
            <a:off x="1434897" y="3082546"/>
            <a:ext cx="2366539" cy="933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5" name="直線單箭頭接點 13">
            <a:extLst>
              <a:ext uri="{FF2B5EF4-FFF2-40B4-BE49-F238E27FC236}">
                <a16:creationId xmlns:a16="http://schemas.microsoft.com/office/drawing/2014/main" id="{CE594D4B-0B2F-4D25-892D-BEBC727720C8}"/>
              </a:ext>
            </a:extLst>
          </p:cNvPr>
          <p:cNvCxnSpPr>
            <a:cxnSpLocks/>
            <a:endCxn id="21" idx="1"/>
          </p:cNvCxnSpPr>
          <p:nvPr/>
        </p:nvCxnSpPr>
        <p:spPr>
          <a:xfrm>
            <a:off x="1477241" y="1752600"/>
            <a:ext cx="2324195" cy="1339276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6" name="文字方塊 14">
            <a:extLst>
              <a:ext uri="{FF2B5EF4-FFF2-40B4-BE49-F238E27FC236}">
                <a16:creationId xmlns:a16="http://schemas.microsoft.com/office/drawing/2014/main" id="{5806DC76-FE09-49D0-A158-624E6A0B8731}"/>
              </a:ext>
            </a:extLst>
          </p:cNvPr>
          <p:cNvSpPr txBox="1"/>
          <p:nvPr/>
        </p:nvSpPr>
        <p:spPr>
          <a:xfrm rot="5400000">
            <a:off x="831002" y="347101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aphicFrame>
        <p:nvGraphicFramePr>
          <p:cNvPr id="17" name="Object 12">
            <a:extLst>
              <a:ext uri="{FF2B5EF4-FFF2-40B4-BE49-F238E27FC236}">
                <a16:creationId xmlns:a16="http://schemas.microsoft.com/office/drawing/2014/main" id="{C07EE3F6-600F-45F3-88DD-D9A0BD96A6D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0200338"/>
              </p:ext>
            </p:extLst>
          </p:nvPr>
        </p:nvGraphicFramePr>
        <p:xfrm>
          <a:off x="919945" y="1447800"/>
          <a:ext cx="495300" cy="630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4" name="方程式" r:id="rId12" imgW="177480" imgH="228600" progId="Equation.3">
                  <p:embed/>
                </p:oleObj>
              </mc:Choice>
              <mc:Fallback>
                <p:oleObj name="方程式" r:id="rId12" imgW="177480" imgH="228600" progId="Equation.3">
                  <p:embed/>
                  <p:pic>
                    <p:nvPicPr>
                      <p:cNvPr id="16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945" y="1447800"/>
                        <a:ext cx="495300" cy="63023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ct 12">
            <a:extLst>
              <a:ext uri="{FF2B5EF4-FFF2-40B4-BE49-F238E27FC236}">
                <a16:creationId xmlns:a16="http://schemas.microsoft.com/office/drawing/2014/main" id="{7348E35C-B1EF-474A-8C92-B2733F84E16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7670999"/>
              </p:ext>
            </p:extLst>
          </p:nvPr>
        </p:nvGraphicFramePr>
        <p:xfrm>
          <a:off x="919945" y="2663419"/>
          <a:ext cx="495300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5" name="方程式" r:id="rId14" imgW="177480" imgH="241200" progId="Equation.3">
                  <p:embed/>
                </p:oleObj>
              </mc:Choice>
              <mc:Fallback>
                <p:oleObj name="方程式" r:id="rId14" imgW="177480" imgH="241200" progId="Equation.3">
                  <p:embed/>
                  <p:pic>
                    <p:nvPicPr>
                      <p:cNvPr id="17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945" y="2663419"/>
                        <a:ext cx="495300" cy="665163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" name="群組 20">
            <a:extLst>
              <a:ext uri="{FF2B5EF4-FFF2-40B4-BE49-F238E27FC236}">
                <a16:creationId xmlns:a16="http://schemas.microsoft.com/office/drawing/2014/main" id="{E45450C5-82D8-4CC9-8B86-AE7B4BB19CD8}"/>
              </a:ext>
            </a:extLst>
          </p:cNvPr>
          <p:cNvGrpSpPr/>
          <p:nvPr/>
        </p:nvGrpSpPr>
        <p:grpSpPr>
          <a:xfrm>
            <a:off x="3801436" y="2831716"/>
            <a:ext cx="520319" cy="520319"/>
            <a:chOff x="3342651" y="3507082"/>
            <a:chExt cx="520319" cy="520319"/>
          </a:xfrm>
        </p:grpSpPr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BED42745-43DF-4C2B-9194-002A71877844}"/>
                </a:ext>
              </a:extLst>
            </p:cNvPr>
            <p:cNvSpPr/>
            <p:nvPr/>
          </p:nvSpPr>
          <p:spPr>
            <a:xfrm>
              <a:off x="3342651" y="3507082"/>
              <a:ext cx="520319" cy="520319"/>
            </a:xfrm>
            <a:prstGeom prst="rect">
              <a:avLst/>
            </a:prstGeom>
            <a:gradFill rotWithShape="1">
              <a:gsLst>
                <a:gs pos="0">
                  <a:srgbClr val="A5A5A5">
                    <a:lumMod val="110000"/>
                    <a:satMod val="105000"/>
                    <a:tint val="67000"/>
                  </a:srgbClr>
                </a:gs>
                <a:gs pos="50000">
                  <a:srgbClr val="A5A5A5">
                    <a:lumMod val="105000"/>
                    <a:satMod val="103000"/>
                    <a:tint val="73000"/>
                  </a:srgbClr>
                </a:gs>
                <a:gs pos="100000">
                  <a:srgbClr val="A5A5A5">
                    <a:lumMod val="105000"/>
                    <a:satMod val="109000"/>
                    <a:tint val="81000"/>
                  </a:srgbClr>
                </a:gs>
              </a:gsLst>
              <a:lin ang="5400000" scaled="0"/>
            </a:gradFill>
            <a:ln w="6350" cap="flat" cmpd="sng" algn="ctr">
              <a:solidFill>
                <a:srgbClr val="A5A5A5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zh-TW" altLang="en-US" sz="1800" kern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graphicFrame>
          <p:nvGraphicFramePr>
            <p:cNvPr id="22" name="Object 12">
              <a:extLst>
                <a:ext uri="{FF2B5EF4-FFF2-40B4-BE49-F238E27FC236}">
                  <a16:creationId xmlns:a16="http://schemas.microsoft.com/office/drawing/2014/main" id="{34C6A017-4006-46DA-8B96-556E6A1656F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435128" y="3545009"/>
            <a:ext cx="385763" cy="3873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06" name="方程式" r:id="rId16" imgW="139680" imgH="139680" progId="Equation.3">
                    <p:embed/>
                  </p:oleObj>
                </mc:Choice>
                <mc:Fallback>
                  <p:oleObj name="方程式" r:id="rId16" imgW="139680" imgH="139680" progId="Equation.3">
                    <p:embed/>
                    <p:pic>
                      <p:nvPicPr>
                        <p:cNvPr id="23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35128" y="3545009"/>
                          <a:ext cx="385763" cy="38735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23" name="Object 12">
            <a:extLst>
              <a:ext uri="{FF2B5EF4-FFF2-40B4-BE49-F238E27FC236}">
                <a16:creationId xmlns:a16="http://schemas.microsoft.com/office/drawing/2014/main" id="{381FF271-B837-4544-AC10-332CDF1DFCC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9007145"/>
              </p:ext>
            </p:extLst>
          </p:nvPr>
        </p:nvGraphicFramePr>
        <p:xfrm>
          <a:off x="3859131" y="4185566"/>
          <a:ext cx="354012" cy="488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7" name="方程式" r:id="rId18" imgW="126720" imgH="177480" progId="Equation.3">
                  <p:embed/>
                </p:oleObj>
              </mc:Choice>
              <mc:Fallback>
                <p:oleObj name="方程式" r:id="rId18" imgW="126720" imgH="177480" progId="Equation.3">
                  <p:embed/>
                  <p:pic>
                    <p:nvPicPr>
                      <p:cNvPr id="24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59131" y="4185566"/>
                        <a:ext cx="354012" cy="48895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4" name="直線單箭頭接點 24">
            <a:extLst>
              <a:ext uri="{FF2B5EF4-FFF2-40B4-BE49-F238E27FC236}">
                <a16:creationId xmlns:a16="http://schemas.microsoft.com/office/drawing/2014/main" id="{EBF5A4EC-9274-43E7-AC33-923C14806C4E}"/>
              </a:ext>
            </a:extLst>
          </p:cNvPr>
          <p:cNvCxnSpPr/>
          <p:nvPr/>
        </p:nvCxnSpPr>
        <p:spPr>
          <a:xfrm flipV="1">
            <a:off x="4052642" y="3362478"/>
            <a:ext cx="0" cy="754770"/>
          </a:xfrm>
          <a:prstGeom prst="straightConnector1">
            <a:avLst/>
          </a:prstGeom>
          <a:noFill/>
          <a:ln w="25400" cap="flat" cmpd="sng" algn="ctr">
            <a:solidFill>
              <a:sysClr val="windowText" lastClr="000000"/>
            </a:solidFill>
            <a:prstDash val="solid"/>
            <a:miter lim="800000"/>
            <a:tailEnd type="triangle"/>
          </a:ln>
          <a:effectLst/>
        </p:spPr>
      </p:cxnSp>
      <p:graphicFrame>
        <p:nvGraphicFramePr>
          <p:cNvPr id="25" name="Object 12">
            <a:extLst>
              <a:ext uri="{FF2B5EF4-FFF2-40B4-BE49-F238E27FC236}">
                <a16:creationId xmlns:a16="http://schemas.microsoft.com/office/drawing/2014/main" id="{8DA7017E-0A85-4BC4-9C42-012DB58ABC9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29687829"/>
              </p:ext>
            </p:extLst>
          </p:nvPr>
        </p:nvGraphicFramePr>
        <p:xfrm>
          <a:off x="5023845" y="2778125"/>
          <a:ext cx="787400" cy="533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608" name="方程式" r:id="rId20" imgW="317160" imgH="215640" progId="Equation.3">
                  <p:embed/>
                </p:oleObj>
              </mc:Choice>
              <mc:Fallback>
                <p:oleObj name="方程式" r:id="rId20" imgW="317160" imgH="215640" progId="Equation.3">
                  <p:embed/>
                  <p:pic>
                    <p:nvPicPr>
                      <p:cNvPr id="28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3845" y="2778125"/>
                        <a:ext cx="787400" cy="5334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6" name="文字方塊 40">
            <a:extLst>
              <a:ext uri="{FF2B5EF4-FFF2-40B4-BE49-F238E27FC236}">
                <a16:creationId xmlns:a16="http://schemas.microsoft.com/office/drawing/2014/main" id="{2621F9DF-08E8-42D6-B46E-6A5CA3E0721F}"/>
              </a:ext>
            </a:extLst>
          </p:cNvPr>
          <p:cNvSpPr txBox="1"/>
          <p:nvPr/>
        </p:nvSpPr>
        <p:spPr>
          <a:xfrm rot="5400000">
            <a:off x="824201" y="2146106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41">
            <a:extLst>
              <a:ext uri="{FF2B5EF4-FFF2-40B4-BE49-F238E27FC236}">
                <a16:creationId xmlns:a16="http://schemas.microsoft.com/office/drawing/2014/main" id="{0D4C69F4-FF90-4F8B-9055-B574F0DDD566}"/>
              </a:ext>
            </a:extLst>
          </p:cNvPr>
          <p:cNvSpPr txBox="1"/>
          <p:nvPr/>
        </p:nvSpPr>
        <p:spPr>
          <a:xfrm rot="5400000">
            <a:off x="2085704" y="3204449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8" name="文字方塊 42">
            <a:extLst>
              <a:ext uri="{FF2B5EF4-FFF2-40B4-BE49-F238E27FC236}">
                <a16:creationId xmlns:a16="http://schemas.microsoft.com/office/drawing/2014/main" id="{6287C341-5E7C-497A-82AD-7E8B240170BB}"/>
              </a:ext>
            </a:extLst>
          </p:cNvPr>
          <p:cNvSpPr txBox="1"/>
          <p:nvPr/>
        </p:nvSpPr>
        <p:spPr>
          <a:xfrm rot="5400000">
            <a:off x="2078179" y="2228400"/>
            <a:ext cx="7692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38">
                <a:extLst>
                  <a:ext uri="{FF2B5EF4-FFF2-40B4-BE49-F238E27FC236}">
                    <a16:creationId xmlns:a16="http://schemas.microsoft.com/office/drawing/2014/main" id="{C70BA328-DEE2-4653-8497-4D70929F305A}"/>
                  </a:ext>
                </a:extLst>
              </p:cNvPr>
              <p:cNvSpPr txBox="1"/>
              <p:nvPr/>
            </p:nvSpPr>
            <p:spPr>
              <a:xfrm>
                <a:off x="6540661" y="2836372"/>
                <a:ext cx="1687129" cy="4498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TW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38">
                <a:extLst>
                  <a:ext uri="{FF2B5EF4-FFF2-40B4-BE49-F238E27FC236}">
                    <a16:creationId xmlns:a16="http://schemas.microsoft.com/office/drawing/2014/main" id="{C70BA328-DEE2-4653-8497-4D70929F30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0661" y="2836372"/>
                <a:ext cx="1687129" cy="449803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矩形 29">
            <a:extLst>
              <a:ext uri="{FF2B5EF4-FFF2-40B4-BE49-F238E27FC236}">
                <a16:creationId xmlns:a16="http://schemas.microsoft.com/office/drawing/2014/main" id="{EC30DA58-058F-43D2-9E24-61233010A094}"/>
              </a:ext>
            </a:extLst>
          </p:cNvPr>
          <p:cNvSpPr/>
          <p:nvPr/>
        </p:nvSpPr>
        <p:spPr>
          <a:xfrm>
            <a:off x="2057400" y="1447801"/>
            <a:ext cx="4185716" cy="3324267"/>
          </a:xfrm>
          <a:prstGeom prst="rect">
            <a:avLst/>
          </a:prstGeom>
          <a:noFill/>
          <a:ln w="762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31" name="群組 39">
            <a:extLst>
              <a:ext uri="{FF2B5EF4-FFF2-40B4-BE49-F238E27FC236}">
                <a16:creationId xmlns:a16="http://schemas.microsoft.com/office/drawing/2014/main" id="{5A4C37D8-E3F6-4374-AD12-82C47C720558}"/>
              </a:ext>
            </a:extLst>
          </p:cNvPr>
          <p:cNvGrpSpPr/>
          <p:nvPr/>
        </p:nvGrpSpPr>
        <p:grpSpPr>
          <a:xfrm>
            <a:off x="5811245" y="4164688"/>
            <a:ext cx="5297714" cy="2078894"/>
            <a:chOff x="3566162" y="4678338"/>
            <a:chExt cx="5297714" cy="2078894"/>
          </a:xfrm>
        </p:grpSpPr>
        <p:sp>
          <p:nvSpPr>
            <p:cNvPr id="32" name="圓角矩形圖說文字 63">
              <a:extLst>
                <a:ext uri="{FF2B5EF4-FFF2-40B4-BE49-F238E27FC236}">
                  <a16:creationId xmlns:a16="http://schemas.microsoft.com/office/drawing/2014/main" id="{73B8B00C-FEBD-44FE-85D4-06D0AC3FA5FB}"/>
                </a:ext>
              </a:extLst>
            </p:cNvPr>
            <p:cNvSpPr/>
            <p:nvPr/>
          </p:nvSpPr>
          <p:spPr>
            <a:xfrm>
              <a:off x="3566162" y="4678338"/>
              <a:ext cx="5297714" cy="2078894"/>
            </a:xfrm>
            <a:prstGeom prst="wedgeRoundRectCallout">
              <a:avLst>
                <a:gd name="adj1" fmla="val -51666"/>
                <a:gd name="adj2" fmla="val -90533"/>
                <a:gd name="adj3" fmla="val 16667"/>
              </a:avLst>
            </a:prstGeom>
            <a:solidFill>
              <a:sysClr val="window" lastClr="FFFFFF"/>
            </a:solidFill>
            <a:ln w="3810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zh-TW" altLang="en-US" sz="1800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grpSp>
          <p:nvGrpSpPr>
            <p:cNvPr id="33" name="群組 45">
              <a:extLst>
                <a:ext uri="{FF2B5EF4-FFF2-40B4-BE49-F238E27FC236}">
                  <a16:creationId xmlns:a16="http://schemas.microsoft.com/office/drawing/2014/main" id="{9469B0C8-CC59-49B8-88BB-F2DA26359742}"/>
                </a:ext>
              </a:extLst>
            </p:cNvPr>
            <p:cNvGrpSpPr/>
            <p:nvPr/>
          </p:nvGrpSpPr>
          <p:grpSpPr>
            <a:xfrm>
              <a:off x="5943645" y="4731685"/>
              <a:ext cx="2743688" cy="1838325"/>
              <a:chOff x="4096343" y="4657321"/>
              <a:chExt cx="2743688" cy="1838325"/>
            </a:xfrm>
          </p:grpSpPr>
          <p:pic>
            <p:nvPicPr>
              <p:cNvPr id="36" name="圖片 48">
                <a:extLst>
                  <a:ext uri="{FF2B5EF4-FFF2-40B4-BE49-F238E27FC236}">
                    <a16:creationId xmlns:a16="http://schemas.microsoft.com/office/drawing/2014/main" id="{46C5F7AF-9E46-4A75-9855-2521450BAF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4096343" y="4657321"/>
                <a:ext cx="2571750" cy="1838325"/>
              </a:xfrm>
              <a:prstGeom prst="rect">
                <a:avLst/>
              </a:prstGeom>
            </p:spPr>
          </p:pic>
          <p:graphicFrame>
            <p:nvGraphicFramePr>
              <p:cNvPr id="37" name="Object 12">
                <a:extLst>
                  <a:ext uri="{FF2B5EF4-FFF2-40B4-BE49-F238E27FC236}">
                    <a16:creationId xmlns:a16="http://schemas.microsoft.com/office/drawing/2014/main" id="{121C2B19-DF5D-4522-A205-183FB114249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474734" y="4768231"/>
              <a:ext cx="717072" cy="48974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609" name="方程式" r:id="rId24" imgW="317160" imgH="215640" progId="Equation.3">
                      <p:embed/>
                    </p:oleObj>
                  </mc:Choice>
                  <mc:Fallback>
                    <p:oleObj name="方程式" r:id="rId24" imgW="317160" imgH="215640" progId="Equation.3">
                      <p:embed/>
                      <p:pic>
                        <p:nvPicPr>
                          <p:cNvPr id="50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5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4474734" y="4768231"/>
                            <a:ext cx="717072" cy="489740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  <p:graphicFrame>
            <p:nvGraphicFramePr>
              <p:cNvPr id="38" name="Object 12">
                <a:extLst>
                  <a:ext uri="{FF2B5EF4-FFF2-40B4-BE49-F238E27FC236}">
                    <a16:creationId xmlns:a16="http://schemas.microsoft.com/office/drawing/2014/main" id="{8C412F81-800C-4D32-B9AD-B12A310A5F2C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6512897" y="6101982"/>
              <a:ext cx="327134" cy="325661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1610" name="方程式" r:id="rId26" imgW="126720" imgH="126720" progId="Equation.3">
                      <p:embed/>
                    </p:oleObj>
                  </mc:Choice>
                  <mc:Fallback>
                    <p:oleObj name="方程式" r:id="rId26" imgW="126720" imgH="126720" progId="Equation.3">
                      <p:embed/>
                      <p:pic>
                        <p:nvPicPr>
                          <p:cNvPr id="51" name="Object 12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27"/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6512897" y="6101982"/>
                            <a:ext cx="327134" cy="325661"/>
                          </a:xfrm>
                          <a:prstGeom prst="rect">
                            <a:avLst/>
                          </a:prstGeom>
                          <a:noFill/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34" name="Object 12">
              <a:extLst>
                <a:ext uri="{FF2B5EF4-FFF2-40B4-BE49-F238E27FC236}">
                  <a16:creationId xmlns:a16="http://schemas.microsoft.com/office/drawing/2014/main" id="{3E051C96-9D9B-4273-B2CF-DBC4772B71D1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800520" y="5368768"/>
            <a:ext cx="2143125" cy="9731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1611" name="方程式" r:id="rId28" imgW="863280" imgH="393480" progId="Equation.3">
                    <p:embed/>
                  </p:oleObj>
                </mc:Choice>
                <mc:Fallback>
                  <p:oleObj name="方程式" r:id="rId28" imgW="863280" imgH="393480" progId="Equation.3">
                    <p:embed/>
                    <p:pic>
                      <p:nvPicPr>
                        <p:cNvPr id="47" name="Object 1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9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800520" y="5368768"/>
                          <a:ext cx="2143125" cy="973138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5" name="文字方塊 47">
              <a:extLst>
                <a:ext uri="{FF2B5EF4-FFF2-40B4-BE49-F238E27FC236}">
                  <a16:creationId xmlns:a16="http://schemas.microsoft.com/office/drawing/2014/main" id="{9B103C05-E0E6-41E8-9D2E-9B3AFCB53241}"/>
                </a:ext>
              </a:extLst>
            </p:cNvPr>
            <p:cNvSpPr txBox="1"/>
            <p:nvPr/>
          </p:nvSpPr>
          <p:spPr>
            <a:xfrm>
              <a:off x="3800520" y="4795570"/>
              <a:ext cx="24638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4572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zh-TW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Sigmoid Function</a:t>
              </a:r>
              <a:endParaRPr lang="zh-TW" altLang="en-US" sz="2400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053033A-F9CC-4BB2-B9BD-D370A4F039A4}"/>
                  </a:ext>
                </a:extLst>
              </p:cNvPr>
              <p:cNvSpPr txBox="1"/>
              <p:nvPr/>
            </p:nvSpPr>
            <p:spPr>
              <a:xfrm>
                <a:off x="999290" y="4038601"/>
                <a:ext cx="47808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A053033A-F9CC-4BB2-B9BD-D370A4F039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90" y="4038601"/>
                <a:ext cx="478080" cy="430887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2489A61-FFEE-43E6-9B8A-B08911EF5D94}"/>
                  </a:ext>
                </a:extLst>
              </p:cNvPr>
              <p:cNvSpPr txBox="1"/>
              <p:nvPr/>
            </p:nvSpPr>
            <p:spPr>
              <a:xfrm>
                <a:off x="2218490" y="3733801"/>
                <a:ext cx="47808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02489A61-FFEE-43E6-9B8A-B08911EF5D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18490" y="3733801"/>
                <a:ext cx="478080" cy="430887"/>
              </a:xfrm>
              <a:prstGeom prst="rect">
                <a:avLst/>
              </a:prstGeom>
              <a:blipFill>
                <a:blip r:embed="rId3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3E844C9-FDAF-4576-8643-F99C13BC96BC}"/>
                  </a:ext>
                </a:extLst>
              </p:cNvPr>
              <p:cNvSpPr/>
              <p:nvPr/>
            </p:nvSpPr>
            <p:spPr>
              <a:xfrm>
                <a:off x="6548192" y="990600"/>
                <a:ext cx="1529008" cy="60638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32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3200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1" name="矩形 40">
                <a:extLst>
                  <a:ext uri="{FF2B5EF4-FFF2-40B4-BE49-F238E27FC236}">
                    <a16:creationId xmlns:a16="http://schemas.microsoft.com/office/drawing/2014/main" id="{33E844C9-FDAF-4576-8643-F99C13BC96B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48192" y="990600"/>
                <a:ext cx="1529008" cy="606384"/>
              </a:xfrm>
              <a:prstGeom prst="rect">
                <a:avLst/>
              </a:prstGeom>
              <a:blipFill>
                <a:blip r:embed="rId3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7779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/>
      <p:bldP spid="2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2286000" y="8140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Logistic Regression</a:t>
            </a:r>
            <a:endParaRPr lang="zh-TW" altLang="en-US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162800" y="10991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Linear Regression</a:t>
            </a:r>
            <a:endParaRPr lang="zh-TW" altLang="en-US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5"/>
              <p:cNvSpPr txBox="1"/>
              <p:nvPr/>
            </p:nvSpPr>
            <p:spPr>
              <a:xfrm>
                <a:off x="7697183" y="733113"/>
                <a:ext cx="298389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83" y="733113"/>
                <a:ext cx="2983894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字方塊 6"/>
          <p:cNvSpPr txBox="1"/>
          <p:nvPr/>
        </p:nvSpPr>
        <p:spPr>
          <a:xfrm>
            <a:off x="533400" y="91977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1: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9"/>
              <p:cNvSpPr txBox="1"/>
              <p:nvPr/>
            </p:nvSpPr>
            <p:spPr>
              <a:xfrm>
                <a:off x="2630279" y="705003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279" y="705003"/>
                <a:ext cx="3597331" cy="98193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字方塊 10"/>
          <p:cNvSpPr txBox="1"/>
          <p:nvPr/>
        </p:nvSpPr>
        <p:spPr>
          <a:xfrm>
            <a:off x="533400" y="290904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2: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5" name="文字方塊 14"/>
          <p:cNvSpPr txBox="1"/>
          <p:nvPr/>
        </p:nvSpPr>
        <p:spPr>
          <a:xfrm>
            <a:off x="559528" y="4630893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3: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3" name="直線接點 22"/>
          <p:cNvCxnSpPr>
            <a:cxnSpLocks/>
          </p:cNvCxnSpPr>
          <p:nvPr/>
        </p:nvCxnSpPr>
        <p:spPr>
          <a:xfrm flipV="1">
            <a:off x="-152400" y="2161275"/>
            <a:ext cx="12344400" cy="5622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7010400" y="-203815"/>
            <a:ext cx="0" cy="718139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3105190" y="1699610"/>
            <a:ext cx="330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 between 0 and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729308" y="1680869"/>
            <a:ext cx="262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 any value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74455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3" grpId="0"/>
      <p:bldP spid="27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F446F6-2337-4578-9D5A-BE039F9E80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Step2: Goodness of a Function</a:t>
            </a:r>
            <a:endParaRPr lang="zh-CN" altLang="en-US" dirty="0"/>
          </a:p>
        </p:txBody>
      </p:sp>
      <p:sp>
        <p:nvSpPr>
          <p:cNvPr id="16" name="文字方塊 18">
            <a:extLst>
              <a:ext uri="{FF2B5EF4-FFF2-40B4-BE49-F238E27FC236}">
                <a16:creationId xmlns:a16="http://schemas.microsoft.com/office/drawing/2014/main" id="{74163AC4-C31D-45BA-9A65-93395C28CDDC}"/>
              </a:ext>
            </a:extLst>
          </p:cNvPr>
          <p:cNvSpPr txBox="1"/>
          <p:nvPr/>
        </p:nvSpPr>
        <p:spPr>
          <a:xfrm>
            <a:off x="1543428" y="3558802"/>
            <a:ext cx="912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Given a set of w and b, what is its probability of generating the data?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1173290-9C1B-4A85-8E1B-25303DDC48CF}"/>
                  </a:ext>
                </a:extLst>
              </p:cNvPr>
              <p:cNvSpPr/>
              <p:nvPr/>
            </p:nvSpPr>
            <p:spPr>
              <a:xfrm>
                <a:off x="2385849" y="4256119"/>
                <a:ext cx="7420301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矩形 16">
                <a:extLst>
                  <a:ext uri="{FF2B5EF4-FFF2-40B4-BE49-F238E27FC236}">
                    <a16:creationId xmlns:a16="http://schemas.microsoft.com/office/drawing/2014/main" id="{71173290-9C1B-4A85-8E1B-25303DDC4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5849" y="4256119"/>
                <a:ext cx="7420301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21">
                <a:extLst>
                  <a:ext uri="{FF2B5EF4-FFF2-40B4-BE49-F238E27FC236}">
                    <a16:creationId xmlns:a16="http://schemas.microsoft.com/office/drawing/2014/main" id="{20963A06-F7BD-47A4-A214-FC038F070AB5}"/>
                  </a:ext>
                </a:extLst>
              </p:cNvPr>
              <p:cNvSpPr txBox="1"/>
              <p:nvPr/>
            </p:nvSpPr>
            <p:spPr>
              <a:xfrm>
                <a:off x="2074043" y="5087064"/>
                <a:ext cx="76102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The most likely w</a:t>
                </a:r>
                <a:r>
                  <a:rPr lang="en-US" altLang="zh-TW" sz="2400" baseline="300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*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and b</a:t>
                </a:r>
                <a:r>
                  <a:rPr lang="en-US" altLang="zh-TW" sz="2400" baseline="300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*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is the one with the largest </a:t>
                </a:r>
                <a14:m>
                  <m:oMath xmlns:m="http://schemas.openxmlformats.org/officeDocument/2006/math">
                    <m:r>
                      <a:rPr lang="en-US" altLang="zh-TW" sz="2400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d>
                      <m:dPr>
                        <m:ctrlP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.</a:t>
                </a:r>
                <a:endParaRPr lang="zh-TW" altLang="en-US" sz="2400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21">
                <a:extLst>
                  <a:ext uri="{FF2B5EF4-FFF2-40B4-BE49-F238E27FC236}">
                    <a16:creationId xmlns:a16="http://schemas.microsoft.com/office/drawing/2014/main" id="{20963A06-F7BD-47A4-A214-FC038F070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74043" y="5087064"/>
                <a:ext cx="7610259" cy="461665"/>
              </a:xfrm>
              <a:prstGeom prst="rect">
                <a:avLst/>
              </a:prstGeom>
              <a:blipFill>
                <a:blip r:embed="rId4"/>
                <a:stretch>
                  <a:fillRect l="-1201" t="-10526" r="-2242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23">
                <a:extLst>
                  <a:ext uri="{FF2B5EF4-FFF2-40B4-BE49-F238E27FC236}">
                    <a16:creationId xmlns:a16="http://schemas.microsoft.com/office/drawing/2014/main" id="{DE571C02-2221-4536-B249-D457E87D7BA1}"/>
                  </a:ext>
                </a:extLst>
              </p:cNvPr>
              <p:cNvSpPr txBox="1"/>
              <p:nvPr/>
            </p:nvSpPr>
            <p:spPr>
              <a:xfrm>
                <a:off x="1559470" y="2861875"/>
                <a:ext cx="8113059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Assume the data is generated based 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23">
                <a:extLst>
                  <a:ext uri="{FF2B5EF4-FFF2-40B4-BE49-F238E27FC236}">
                    <a16:creationId xmlns:a16="http://schemas.microsoft.com/office/drawing/2014/main" id="{DE571C02-2221-4536-B249-D457E87D7B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470" y="2861875"/>
                <a:ext cx="8113059" cy="477888"/>
              </a:xfrm>
              <a:prstGeom prst="rect">
                <a:avLst/>
              </a:prstGeom>
              <a:blipFill>
                <a:blip r:embed="rId5"/>
                <a:stretch>
                  <a:fillRect l="-1202" t="-8861" b="-25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D6E2551-0D34-46E9-8570-F52331CA9474}"/>
                  </a:ext>
                </a:extLst>
              </p:cNvPr>
              <p:cNvSpPr/>
              <p:nvPr/>
            </p:nvSpPr>
            <p:spPr>
              <a:xfrm>
                <a:off x="4049734" y="5636770"/>
                <a:ext cx="4111960" cy="68903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i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DD6E2551-0D34-46E9-8570-F52331CA947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734" y="5636770"/>
                <a:ext cx="4111960" cy="68903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4" name="组合 23">
            <a:extLst>
              <a:ext uri="{FF2B5EF4-FFF2-40B4-BE49-F238E27FC236}">
                <a16:creationId xmlns:a16="http://schemas.microsoft.com/office/drawing/2014/main" id="{E89CED13-D656-43C4-8919-82E4E3560A1A}"/>
              </a:ext>
            </a:extLst>
          </p:cNvPr>
          <p:cNvGrpSpPr/>
          <p:nvPr/>
        </p:nvGrpSpPr>
        <p:grpSpPr>
          <a:xfrm>
            <a:off x="2057400" y="1200875"/>
            <a:ext cx="7359773" cy="1441962"/>
            <a:chOff x="1218372" y="1600200"/>
            <a:chExt cx="6203791" cy="117728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文字方塊 4">
                  <a:extLst>
                    <a:ext uri="{FF2B5EF4-FFF2-40B4-BE49-F238E27FC236}">
                      <a16:creationId xmlns:a16="http://schemas.microsoft.com/office/drawing/2014/main" id="{5C74B8DF-AFE0-4A66-A762-2569E9F3B7AD}"/>
                    </a:ext>
                  </a:extLst>
                </p:cNvPr>
                <p:cNvSpPr txBox="1"/>
                <p:nvPr/>
              </p:nvSpPr>
              <p:spPr>
                <a:xfrm>
                  <a:off x="3380012" y="1752600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7" name="文字方塊 4">
                  <a:extLst>
                    <a:ext uri="{FF2B5EF4-FFF2-40B4-BE49-F238E27FC236}">
                      <a16:creationId xmlns:a16="http://schemas.microsoft.com/office/drawing/2014/main" id="{5C74B8DF-AFE0-4A66-A762-2569E9F3B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80012" y="1752600"/>
                  <a:ext cx="364908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10000" r="-8333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" name="文字方塊 8">
                  <a:extLst>
                    <a:ext uri="{FF2B5EF4-FFF2-40B4-BE49-F238E27FC236}">
                      <a16:creationId xmlns:a16="http://schemas.microsoft.com/office/drawing/2014/main" id="{A79F5350-60CC-4084-A8A2-CFA480C44E4F}"/>
                    </a:ext>
                  </a:extLst>
                </p:cNvPr>
                <p:cNvSpPr txBox="1"/>
                <p:nvPr/>
              </p:nvSpPr>
              <p:spPr>
                <a:xfrm>
                  <a:off x="5684405" y="1932092"/>
                  <a:ext cx="581891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TW" sz="2400" i="1" ker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……</m:t>
                        </m:r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1" name="文字方塊 8">
                  <a:extLst>
                    <a:ext uri="{FF2B5EF4-FFF2-40B4-BE49-F238E27FC236}">
                      <a16:creationId xmlns:a16="http://schemas.microsoft.com/office/drawing/2014/main" id="{A79F5350-60CC-4084-A8A2-CFA480C44E4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84405" y="1932092"/>
                  <a:ext cx="581891" cy="369332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文字方塊 9">
                  <a:extLst>
                    <a:ext uri="{FF2B5EF4-FFF2-40B4-BE49-F238E27FC236}">
                      <a16:creationId xmlns:a16="http://schemas.microsoft.com/office/drawing/2014/main" id="{D77C5230-200E-4966-A0FB-1DA647835566}"/>
                    </a:ext>
                  </a:extLst>
                </p:cNvPr>
                <p:cNvSpPr txBox="1"/>
                <p:nvPr/>
              </p:nvSpPr>
              <p:spPr>
                <a:xfrm>
                  <a:off x="3345506" y="2247181"/>
                  <a:ext cx="37074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2" name="文字方塊 9">
                  <a:extLst>
                    <a:ext uri="{FF2B5EF4-FFF2-40B4-BE49-F238E27FC236}">
                      <a16:creationId xmlns:a16="http://schemas.microsoft.com/office/drawing/2014/main" id="{D77C5230-200E-4966-A0FB-1DA64783556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345506" y="2247181"/>
                  <a:ext cx="370743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9672" r="-6557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文字方塊 10">
                  <a:extLst>
                    <a:ext uri="{FF2B5EF4-FFF2-40B4-BE49-F238E27FC236}">
                      <a16:creationId xmlns:a16="http://schemas.microsoft.com/office/drawing/2014/main" id="{5F178727-2BFF-4C8E-903B-4BE88BF066ED}"/>
                    </a:ext>
                  </a:extLst>
                </p:cNvPr>
                <p:cNvSpPr txBox="1"/>
                <p:nvPr/>
              </p:nvSpPr>
              <p:spPr>
                <a:xfrm>
                  <a:off x="4195312" y="2261249"/>
                  <a:ext cx="37074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3" name="文字方塊 10">
                  <a:extLst>
                    <a:ext uri="{FF2B5EF4-FFF2-40B4-BE49-F238E27FC236}">
                      <a16:creationId xmlns:a16="http://schemas.microsoft.com/office/drawing/2014/main" id="{5F178727-2BFF-4C8E-903B-4BE88BF066E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95312" y="2261249"/>
                  <a:ext cx="370743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8033" r="-655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" name="文字方塊 11">
                  <a:extLst>
                    <a:ext uri="{FF2B5EF4-FFF2-40B4-BE49-F238E27FC236}">
                      <a16:creationId xmlns:a16="http://schemas.microsoft.com/office/drawing/2014/main" id="{35381428-3962-450D-9E44-6415362CF371}"/>
                    </a:ext>
                  </a:extLst>
                </p:cNvPr>
                <p:cNvSpPr txBox="1"/>
                <p:nvPr/>
              </p:nvSpPr>
              <p:spPr>
                <a:xfrm>
                  <a:off x="5051017" y="2247181"/>
                  <a:ext cx="3778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4" name="文字方塊 11">
                  <a:extLst>
                    <a:ext uri="{FF2B5EF4-FFF2-40B4-BE49-F238E27FC236}">
                      <a16:creationId xmlns:a16="http://schemas.microsoft.com/office/drawing/2014/main" id="{35381428-3962-450D-9E44-6415362CF3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51017" y="2247181"/>
                  <a:ext cx="377859" cy="369332"/>
                </a:xfrm>
                <a:prstGeom prst="rect">
                  <a:avLst/>
                </a:prstGeom>
                <a:blipFill>
                  <a:blip r:embed="rId11"/>
                  <a:stretch>
                    <a:fillRect l="-19355" r="-6452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文字方塊 12">
                  <a:extLst>
                    <a:ext uri="{FF2B5EF4-FFF2-40B4-BE49-F238E27FC236}">
                      <a16:creationId xmlns:a16="http://schemas.microsoft.com/office/drawing/2014/main" id="{9B23D275-48B8-475E-92B8-B5E7882FCDF9}"/>
                    </a:ext>
                  </a:extLst>
                </p:cNvPr>
                <p:cNvSpPr txBox="1"/>
                <p:nvPr/>
              </p:nvSpPr>
              <p:spPr>
                <a:xfrm>
                  <a:off x="6652785" y="2247181"/>
                  <a:ext cx="377859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𝐶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5" name="文字方塊 12">
                  <a:extLst>
                    <a:ext uri="{FF2B5EF4-FFF2-40B4-BE49-F238E27FC236}">
                      <a16:creationId xmlns:a16="http://schemas.microsoft.com/office/drawing/2014/main" id="{9B23D275-48B8-475E-92B8-B5E7882FCD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2785" y="2247181"/>
                  <a:ext cx="377859" cy="369332"/>
                </a:xfrm>
                <a:prstGeom prst="rect">
                  <a:avLst/>
                </a:prstGeom>
                <a:blipFill>
                  <a:blip r:embed="rId12"/>
                  <a:stretch>
                    <a:fillRect l="-17742" r="-4839" b="-1500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文字方塊 14">
              <a:extLst>
                <a:ext uri="{FF2B5EF4-FFF2-40B4-BE49-F238E27FC236}">
                  <a16:creationId xmlns:a16="http://schemas.microsoft.com/office/drawing/2014/main" id="{9B76B9BA-EFAF-4707-B7DD-87A565688DD4}"/>
                </a:ext>
              </a:extLst>
            </p:cNvPr>
            <p:cNvSpPr txBox="1"/>
            <p:nvPr/>
          </p:nvSpPr>
          <p:spPr>
            <a:xfrm>
              <a:off x="1218372" y="1809721"/>
              <a:ext cx="1919159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zh-TW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Training</a:t>
              </a:r>
            </a:p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zh-TW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Data</a:t>
              </a:r>
              <a:endParaRPr lang="zh-TW" altLang="en-US" kern="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937AF3E8-0ECE-4A59-ADF6-AC5DB04F542C}"/>
                </a:ext>
              </a:extLst>
            </p:cNvPr>
            <p:cNvSpPr/>
            <p:nvPr/>
          </p:nvSpPr>
          <p:spPr>
            <a:xfrm>
              <a:off x="3135447" y="1600200"/>
              <a:ext cx="4286716" cy="1177280"/>
            </a:xfrm>
            <a:prstGeom prst="rect">
              <a:avLst/>
            </a:prstGeom>
            <a:noFill/>
            <a:ln w="38100" cap="flat" cmpd="sng" algn="ctr">
              <a:solidFill>
                <a:srgbClr val="0000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zh-TW" altLang="en-US" sz="1800" kern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4">
                  <a:extLst>
                    <a:ext uri="{FF2B5EF4-FFF2-40B4-BE49-F238E27FC236}">
                      <a16:creationId xmlns:a16="http://schemas.microsoft.com/office/drawing/2014/main" id="{8BD97525-A55B-4E83-A2D9-B17DD2D44F53}"/>
                    </a:ext>
                  </a:extLst>
                </p:cNvPr>
                <p:cNvSpPr txBox="1"/>
                <p:nvPr/>
              </p:nvSpPr>
              <p:spPr>
                <a:xfrm>
                  <a:off x="4218031" y="175260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1" name="文字方塊 4">
                  <a:extLst>
                    <a:ext uri="{FF2B5EF4-FFF2-40B4-BE49-F238E27FC236}">
                      <a16:creationId xmlns:a16="http://schemas.microsoft.com/office/drawing/2014/main" id="{8BD97525-A55B-4E83-A2D9-B17DD2D44F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18031" y="1752600"/>
                  <a:ext cx="372025" cy="369332"/>
                </a:xfrm>
                <a:prstGeom prst="rect">
                  <a:avLst/>
                </a:prstGeom>
                <a:blipFill>
                  <a:blip r:embed="rId13"/>
                  <a:stretch>
                    <a:fillRect l="-11475" r="-819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2" name="文字方塊 4">
                  <a:extLst>
                    <a:ext uri="{FF2B5EF4-FFF2-40B4-BE49-F238E27FC236}">
                      <a16:creationId xmlns:a16="http://schemas.microsoft.com/office/drawing/2014/main" id="{E5FF5E3C-9497-45F5-8BFF-DE3EB0065F8D}"/>
                    </a:ext>
                  </a:extLst>
                </p:cNvPr>
                <p:cNvSpPr txBox="1"/>
                <p:nvPr/>
              </p:nvSpPr>
              <p:spPr>
                <a:xfrm>
                  <a:off x="5029200" y="175260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2" name="文字方塊 4">
                  <a:extLst>
                    <a:ext uri="{FF2B5EF4-FFF2-40B4-BE49-F238E27FC236}">
                      <a16:creationId xmlns:a16="http://schemas.microsoft.com/office/drawing/2014/main" id="{E5FF5E3C-9497-45F5-8BFF-DE3EB0065F8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029200" y="1752600"/>
                  <a:ext cx="372025" cy="369332"/>
                </a:xfrm>
                <a:prstGeom prst="rect">
                  <a:avLst/>
                </a:prstGeom>
                <a:blipFill>
                  <a:blip r:embed="rId14"/>
                  <a:stretch>
                    <a:fillRect l="-9836" r="-8197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文字方塊 4">
                  <a:extLst>
                    <a:ext uri="{FF2B5EF4-FFF2-40B4-BE49-F238E27FC236}">
                      <a16:creationId xmlns:a16="http://schemas.microsoft.com/office/drawing/2014/main" id="{9496C673-F198-4C83-9835-1C38E7A1B541}"/>
                    </a:ext>
                  </a:extLst>
                </p:cNvPr>
                <p:cNvSpPr txBox="1"/>
                <p:nvPr/>
              </p:nvSpPr>
              <p:spPr>
                <a:xfrm>
                  <a:off x="6629400" y="1752600"/>
                  <a:ext cx="41735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23" name="文字方塊 4">
                  <a:extLst>
                    <a:ext uri="{FF2B5EF4-FFF2-40B4-BE49-F238E27FC236}">
                      <a16:creationId xmlns:a16="http://schemas.microsoft.com/office/drawing/2014/main" id="{9496C673-F198-4C83-9835-1C38E7A1B54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29400" y="1752600"/>
                  <a:ext cx="417357" cy="369332"/>
                </a:xfrm>
                <a:prstGeom prst="rect">
                  <a:avLst/>
                </a:prstGeom>
                <a:blipFill>
                  <a:blip r:embed="rId15"/>
                  <a:stretch>
                    <a:fillRect l="-10294" r="-4412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311302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7" grpId="0"/>
      <p:bldP spid="18" grpId="0"/>
      <p:bldP spid="19" grpId="0"/>
      <p:bldP spid="2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/>
              <p:cNvSpPr/>
              <p:nvPr/>
            </p:nvSpPr>
            <p:spPr>
              <a:xfrm>
                <a:off x="2742977" y="2176241"/>
                <a:ext cx="6010107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矩形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2977" y="2176241"/>
                <a:ext cx="6010107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矩形 4"/>
              <p:cNvSpPr/>
              <p:nvPr/>
            </p:nvSpPr>
            <p:spPr>
              <a:xfrm>
                <a:off x="1600202" y="2993780"/>
                <a:ext cx="3552191" cy="6038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矩形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00202" y="2993780"/>
                <a:ext cx="3552191" cy="6038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/>
              <p:cNvSpPr/>
              <p:nvPr/>
            </p:nvSpPr>
            <p:spPr>
              <a:xfrm>
                <a:off x="6503348" y="2992127"/>
                <a:ext cx="4012252" cy="6013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𝑎𝑟𝑔</m:t>
                      </m:r>
                      <m:func>
                        <m:func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lim>
                          </m:limLow>
                        </m:fName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𝑙𝑛𝐿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矩形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03348" y="2992127"/>
                <a:ext cx="4012252" cy="60138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矩形 10"/>
              <p:cNvSpPr/>
              <p:nvPr/>
            </p:nvSpPr>
            <p:spPr>
              <a:xfrm>
                <a:off x="1977778" y="3837993"/>
                <a:ext cx="17061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1" name="矩形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8" y="3837993"/>
                <a:ext cx="1706108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1"/>
              <p:cNvSpPr/>
              <p:nvPr/>
            </p:nvSpPr>
            <p:spPr>
              <a:xfrm>
                <a:off x="1977779" y="4373037"/>
                <a:ext cx="2160463" cy="4845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矩形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779" y="4373037"/>
                <a:ext cx="2160463" cy="484556"/>
              </a:xfrm>
              <a:prstGeom prst="rect">
                <a:avLst/>
              </a:prstGeom>
              <a:blipFill>
                <a:blip r:embed="rId7"/>
                <a:stretch>
                  <a:fillRect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/>
              <p:cNvSpPr/>
              <p:nvPr/>
            </p:nvSpPr>
            <p:spPr>
              <a:xfrm>
                <a:off x="2285876" y="4911987"/>
                <a:ext cx="1832553" cy="47788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矩形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5876" y="4911987"/>
                <a:ext cx="1832553" cy="477888"/>
              </a:xfrm>
              <a:prstGeom prst="rect">
                <a:avLst/>
              </a:prstGeom>
              <a:blipFill>
                <a:blip r:embed="rId8"/>
                <a:stretch>
                  <a:fillRect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字方塊 13"/>
          <p:cNvSpPr txBox="1"/>
          <p:nvPr/>
        </p:nvSpPr>
        <p:spPr>
          <a:xfrm rot="5400000">
            <a:off x="2869158" y="6051081"/>
            <a:ext cx="685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……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1447403" y="5397313"/>
                <a:ext cx="2801536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403" y="5397313"/>
                <a:ext cx="2801536" cy="64504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16"/>
              <p:cNvSpPr txBox="1"/>
              <p:nvPr/>
            </p:nvSpPr>
            <p:spPr>
              <a:xfrm>
                <a:off x="5482332" y="4397763"/>
                <a:ext cx="516429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𝑙𝑛𝑓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2332" y="4397763"/>
                <a:ext cx="5164299" cy="41684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5476924" y="5513432"/>
                <a:ext cx="514531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𝑙𝑛𝑓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6924" y="5513432"/>
                <a:ext cx="5145318" cy="4168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矩形 2"/>
          <p:cNvSpPr/>
          <p:nvPr/>
        </p:nvSpPr>
        <p:spPr>
          <a:xfrm>
            <a:off x="1600200" y="2972310"/>
            <a:ext cx="3552192" cy="6252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59620" y="2966937"/>
            <a:ext cx="3820176" cy="625290"/>
          </a:xfrm>
          <a:prstGeom prst="rect">
            <a:avLst/>
          </a:prstGeom>
          <a:noFill/>
          <a:ln w="38100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522599" y="3003904"/>
            <a:ext cx="6471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=</a:t>
            </a:r>
            <a:endParaRPr lang="zh-TW" altLang="en-US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20" name="群組 19"/>
          <p:cNvGrpSpPr/>
          <p:nvPr/>
        </p:nvGrpSpPr>
        <p:grpSpPr>
          <a:xfrm>
            <a:off x="1295400" y="312735"/>
            <a:ext cx="3194110" cy="1177280"/>
            <a:chOff x="3543710" y="2359551"/>
            <a:chExt cx="3194110" cy="1177280"/>
          </a:xfrm>
        </p:grpSpPr>
        <p:grpSp>
          <p:nvGrpSpPr>
            <p:cNvPr id="21" name="群組 20"/>
            <p:cNvGrpSpPr/>
            <p:nvPr/>
          </p:nvGrpSpPr>
          <p:grpSpPr>
            <a:xfrm>
              <a:off x="3753769" y="2660113"/>
              <a:ext cx="2799389" cy="715751"/>
              <a:chOff x="182433" y="3679326"/>
              <a:chExt cx="2799389" cy="715751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6" name="文字方塊 25"/>
                  <p:cNvSpPr txBox="1"/>
                  <p:nvPr/>
                </p:nvSpPr>
                <p:spPr>
                  <a:xfrm>
                    <a:off x="2399931" y="3679326"/>
                    <a:ext cx="581891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……</m:t>
                          </m:r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23" name="文字方塊 22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399931" y="3679326"/>
                    <a:ext cx="581891" cy="369332"/>
                  </a:xfrm>
                  <a:prstGeom prst="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7" name="文字方塊 26"/>
                  <p:cNvSpPr txBox="1"/>
                  <p:nvPr/>
                </p:nvSpPr>
                <p:spPr>
                  <a:xfrm>
                    <a:off x="182433" y="4025745"/>
                    <a:ext cx="3707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0" name="文字方塊 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2433" y="4025745"/>
                    <a:ext cx="370743" cy="36933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l="-18033" r="-6557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8" name="文字方塊 27"/>
                  <p:cNvSpPr txBox="1"/>
                  <p:nvPr/>
                </p:nvSpPr>
                <p:spPr>
                  <a:xfrm>
                    <a:off x="1049208" y="4025745"/>
                    <a:ext cx="370743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1" name="文字方塊 1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49208" y="4025745"/>
                    <a:ext cx="370743" cy="369332"/>
                  </a:xfrm>
                  <a:prstGeom prst="rect">
                    <a:avLst/>
                  </a:prstGeom>
                  <a:blipFill>
                    <a:blip r:embed="rId18"/>
                    <a:stretch>
                      <a:fillRect l="-18033" r="-6557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29" name="文字方塊 28"/>
                  <p:cNvSpPr txBox="1"/>
                  <p:nvPr/>
                </p:nvSpPr>
                <p:spPr>
                  <a:xfrm>
                    <a:off x="1887944" y="4025745"/>
                    <a:ext cx="377859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defTabSz="457200" fontAlgn="auto"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None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TW" altLang="en-US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endParaRPr>
                  </a:p>
                </p:txBody>
              </p:sp>
            </mc:Choice>
            <mc:Fallback xmlns="">
              <p:sp>
                <p:nvSpPr>
                  <p:cNvPr id="12" name="文字方塊 11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887944" y="4025745"/>
                    <a:ext cx="377859" cy="36933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l="-17742" r="-6452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TW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22" name="矩形 21"/>
            <p:cNvSpPr/>
            <p:nvPr/>
          </p:nvSpPr>
          <p:spPr>
            <a:xfrm>
              <a:off x="3543710" y="2359551"/>
              <a:ext cx="3194110" cy="1177280"/>
            </a:xfrm>
            <a:prstGeom prst="rect">
              <a:avLst/>
            </a:prstGeom>
            <a:noFill/>
            <a:ln w="38100"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endParaRPr lang="zh-TW" altLang="en-US" sz="180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</p:grpSp>
      <p:sp>
        <p:nvSpPr>
          <p:cNvPr id="38" name="箭號: 向右 37"/>
          <p:cNvSpPr/>
          <p:nvPr/>
        </p:nvSpPr>
        <p:spPr>
          <a:xfrm>
            <a:off x="5140543" y="543500"/>
            <a:ext cx="534838" cy="7157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40"/>
              <p:cNvSpPr txBox="1"/>
              <p:nvPr/>
            </p:nvSpPr>
            <p:spPr>
              <a:xfrm>
                <a:off x="5475232" y="4942765"/>
                <a:ext cx="5192768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𝑙𝑛𝑓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 kern="0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1" name="文字方塊 4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75232" y="4942765"/>
                <a:ext cx="5192768" cy="416845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號: 向右 8"/>
          <p:cNvSpPr/>
          <p:nvPr/>
        </p:nvSpPr>
        <p:spPr>
          <a:xfrm>
            <a:off x="4580343" y="4525618"/>
            <a:ext cx="434859" cy="2084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2" name="箭號: 向右 41"/>
          <p:cNvSpPr/>
          <p:nvPr/>
        </p:nvSpPr>
        <p:spPr>
          <a:xfrm>
            <a:off x="4578902" y="5085019"/>
            <a:ext cx="434859" cy="2084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3" name="箭號: 向右 42"/>
          <p:cNvSpPr/>
          <p:nvPr/>
        </p:nvSpPr>
        <p:spPr>
          <a:xfrm>
            <a:off x="4572000" y="5645189"/>
            <a:ext cx="434859" cy="208423"/>
          </a:xfrm>
          <a:prstGeom prst="right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文字方塊 9"/>
          <p:cNvSpPr txBox="1"/>
          <p:nvPr/>
        </p:nvSpPr>
        <p:spPr>
          <a:xfrm>
            <a:off x="5881706" y="4419601"/>
            <a:ext cx="31931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4" name="文字方塊 43"/>
          <p:cNvSpPr txBox="1"/>
          <p:nvPr/>
        </p:nvSpPr>
        <p:spPr>
          <a:xfrm>
            <a:off x="5881706" y="4953001"/>
            <a:ext cx="319315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5" name="文字方塊 44"/>
          <p:cNvSpPr txBox="1"/>
          <p:nvPr/>
        </p:nvSpPr>
        <p:spPr>
          <a:xfrm>
            <a:off x="7519560" y="4415136"/>
            <a:ext cx="107430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文字方塊 46"/>
          <p:cNvSpPr txBox="1"/>
          <p:nvPr/>
        </p:nvSpPr>
        <p:spPr>
          <a:xfrm>
            <a:off x="7519560" y="5562601"/>
            <a:ext cx="1074301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8" name="文字方塊 47"/>
          <p:cNvSpPr txBox="1"/>
          <p:nvPr/>
        </p:nvSpPr>
        <p:spPr>
          <a:xfrm>
            <a:off x="5881706" y="5562601"/>
            <a:ext cx="323557" cy="46166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0" name="直線接點 49"/>
          <p:cNvCxnSpPr/>
          <p:nvPr/>
        </p:nvCxnSpPr>
        <p:spPr>
          <a:xfrm>
            <a:off x="7300056" y="4636049"/>
            <a:ext cx="32739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線接點 51"/>
          <p:cNvCxnSpPr/>
          <p:nvPr/>
        </p:nvCxnSpPr>
        <p:spPr>
          <a:xfrm>
            <a:off x="5825557" y="5793432"/>
            <a:ext cx="1770202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文字方塊 4">
                <a:extLst>
                  <a:ext uri="{FF2B5EF4-FFF2-40B4-BE49-F238E27FC236}">
                    <a16:creationId xmlns:a16="http://schemas.microsoft.com/office/drawing/2014/main" id="{67D67110-3A8A-4E14-B528-7E15854E5789}"/>
                  </a:ext>
                </a:extLst>
              </p:cNvPr>
              <p:cNvSpPr txBox="1"/>
              <p:nvPr/>
            </p:nvSpPr>
            <p:spPr>
              <a:xfrm>
                <a:off x="1548214" y="457200"/>
                <a:ext cx="36490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3" name="文字方塊 4">
                <a:extLst>
                  <a:ext uri="{FF2B5EF4-FFF2-40B4-BE49-F238E27FC236}">
                    <a16:creationId xmlns:a16="http://schemas.microsoft.com/office/drawing/2014/main" id="{67D67110-3A8A-4E14-B528-7E15854E57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214" y="457200"/>
                <a:ext cx="364908" cy="369332"/>
              </a:xfrm>
              <a:prstGeom prst="rect">
                <a:avLst/>
              </a:prstGeom>
              <a:blipFill>
                <a:blip r:embed="rId21"/>
                <a:stretch>
                  <a:fillRect l="-11667" r="-8333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字方塊 4">
                <a:extLst>
                  <a:ext uri="{FF2B5EF4-FFF2-40B4-BE49-F238E27FC236}">
                    <a16:creationId xmlns:a16="http://schemas.microsoft.com/office/drawing/2014/main" id="{9258F46A-0945-429D-B936-70B226F66542}"/>
                  </a:ext>
                </a:extLst>
              </p:cNvPr>
              <p:cNvSpPr txBox="1"/>
              <p:nvPr/>
            </p:nvSpPr>
            <p:spPr>
              <a:xfrm>
                <a:off x="2386234" y="45720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4" name="文字方塊 4">
                <a:extLst>
                  <a:ext uri="{FF2B5EF4-FFF2-40B4-BE49-F238E27FC236}">
                    <a16:creationId xmlns:a16="http://schemas.microsoft.com/office/drawing/2014/main" id="{9258F46A-0945-429D-B936-70B226F665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86234" y="457200"/>
                <a:ext cx="372025" cy="369332"/>
              </a:xfrm>
              <a:prstGeom prst="rect">
                <a:avLst/>
              </a:prstGeom>
              <a:blipFill>
                <a:blip r:embed="rId22"/>
                <a:stretch>
                  <a:fillRect l="-9836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字方塊 4">
                <a:extLst>
                  <a:ext uri="{FF2B5EF4-FFF2-40B4-BE49-F238E27FC236}">
                    <a16:creationId xmlns:a16="http://schemas.microsoft.com/office/drawing/2014/main" id="{36C8251C-4B4F-47F8-AD5B-764B7A52E681}"/>
                  </a:ext>
                </a:extLst>
              </p:cNvPr>
              <p:cNvSpPr txBox="1"/>
              <p:nvPr/>
            </p:nvSpPr>
            <p:spPr>
              <a:xfrm>
                <a:off x="3197403" y="457200"/>
                <a:ext cx="372025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 kern="0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TW" altLang="en-US" sz="2400" kern="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5" name="文字方塊 4">
                <a:extLst>
                  <a:ext uri="{FF2B5EF4-FFF2-40B4-BE49-F238E27FC236}">
                    <a16:creationId xmlns:a16="http://schemas.microsoft.com/office/drawing/2014/main" id="{36C8251C-4B4F-47F8-AD5B-764B7A52E6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7403" y="457200"/>
                <a:ext cx="372025" cy="369332"/>
              </a:xfrm>
              <a:prstGeom prst="rect">
                <a:avLst/>
              </a:prstGeom>
              <a:blipFill>
                <a:blip r:embed="rId23"/>
                <a:stretch>
                  <a:fillRect l="-11475" r="-8197" b="-131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E17E11F6-1D13-456A-BD23-5C64D67A06FA}"/>
              </a:ext>
            </a:extLst>
          </p:cNvPr>
          <p:cNvGrpSpPr/>
          <p:nvPr/>
        </p:nvGrpSpPr>
        <p:grpSpPr>
          <a:xfrm>
            <a:off x="6366708" y="346720"/>
            <a:ext cx="4682292" cy="1662404"/>
            <a:chOff x="4180841" y="346720"/>
            <a:chExt cx="4682292" cy="16624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文字方塊 15"/>
                <p:cNvSpPr txBox="1"/>
                <p:nvPr/>
              </p:nvSpPr>
              <p:spPr>
                <a:xfrm>
                  <a:off x="4645713" y="1547459"/>
                  <a:ext cx="4126978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TW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: </a:t>
                  </a:r>
                  <a:r>
                    <a:rPr lang="en-US" altLang="zh-TW" sz="2400" dirty="0">
                      <a:solidFill>
                        <a:srgbClr val="0070C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1</a:t>
                  </a:r>
                  <a:r>
                    <a:rPr lang="en-US" altLang="zh-TW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for class 1, </a:t>
                  </a:r>
                  <a:r>
                    <a:rPr lang="en-US" altLang="zh-TW" sz="2400" dirty="0">
                      <a:solidFill>
                        <a:srgbClr val="0070C0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0</a:t>
                  </a:r>
                  <a:r>
                    <a:rPr lang="en-US" altLang="zh-TW" sz="2400" dirty="0">
                      <a:solidFill>
                        <a:prstClr val="black"/>
                      </a:solidFill>
                      <a:latin typeface="Calibri" panose="020F0502020204030204"/>
                      <a:ea typeface="新細明體" panose="02020500000000000000" pitchFamily="18" charset="-120"/>
                    </a:rPr>
                    <a:t> for class 2</a:t>
                  </a:r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16" name="文字方塊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45713" y="1547459"/>
                  <a:ext cx="4126978" cy="461665"/>
                </a:xfrm>
                <a:prstGeom prst="rect">
                  <a:avLst/>
                </a:prstGeom>
                <a:blipFill>
                  <a:blip r:embed="rId24"/>
                  <a:stretch>
                    <a:fillRect l="-443" t="-10526" b="-2894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0" name="群組 29"/>
            <p:cNvGrpSpPr/>
            <p:nvPr/>
          </p:nvGrpSpPr>
          <p:grpSpPr>
            <a:xfrm>
              <a:off x="4180841" y="346720"/>
              <a:ext cx="4682292" cy="1177280"/>
              <a:chOff x="2934982" y="2359551"/>
              <a:chExt cx="4682292" cy="1177280"/>
            </a:xfrm>
          </p:grpSpPr>
          <p:grpSp>
            <p:nvGrpSpPr>
              <p:cNvPr id="31" name="群組 30"/>
              <p:cNvGrpSpPr/>
              <p:nvPr/>
            </p:nvGrpSpPr>
            <p:grpSpPr>
              <a:xfrm>
                <a:off x="3226434" y="2695163"/>
                <a:ext cx="4235495" cy="656662"/>
                <a:chOff x="-344902" y="3714376"/>
                <a:chExt cx="4235495" cy="65666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6" name="文字方塊 35"/>
                    <p:cNvSpPr txBox="1"/>
                    <p:nvPr/>
                  </p:nvSpPr>
                  <p:spPr>
                    <a:xfrm>
                      <a:off x="3308702" y="3714376"/>
                      <a:ext cx="581891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……</m:t>
                            </m:r>
                          </m:oMath>
                        </m:oMathPara>
                      </a14:m>
                      <a:endParaRPr lang="zh-TW" altLang="en-US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33" name="文字方塊 32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3308702" y="3714376"/>
                      <a:ext cx="581891" cy="369332"/>
                    </a:xfrm>
                    <a:prstGeom prst="rect">
                      <a:avLst/>
                    </a:prstGeom>
                    <a:blipFill>
                      <a:blip r:embed="rId2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TW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37" name="文字方塊 36"/>
                    <p:cNvSpPr txBox="1"/>
                    <p:nvPr/>
                  </p:nvSpPr>
                  <p:spPr>
                    <a:xfrm>
                      <a:off x="-344902" y="4001706"/>
                      <a:ext cx="936730" cy="369332"/>
                    </a:xfrm>
                    <a:prstGeom prst="rect">
                      <a:avLst/>
                    </a:prstGeom>
                    <a:noFill/>
                  </p:spPr>
                  <p:txBody>
                    <a:bodyPr wrap="none" lIns="0" tIns="0" rIns="0" bIns="0" rtlCol="0">
                      <a:spAutoFit/>
                    </a:bodyPr>
                    <a:lstStyle/>
                    <a:p>
                      <a:pPr defTabSz="457200" fontAlgn="auto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None/>
                        <a:defRPr/>
                      </a:pPr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oMath>
                        </m:oMathPara>
                      </a14:m>
                      <a:endParaRPr lang="zh-TW" altLang="en-US" sz="2400" dirty="0">
                        <a:solidFill>
                          <a:prstClr val="black"/>
                        </a:solidFill>
                        <a:latin typeface="Calibri" panose="020F0502020204030204"/>
                        <a:ea typeface="新細明體" panose="02020500000000000000" pitchFamily="18" charset="-120"/>
                      </a:endParaRPr>
                    </a:p>
                  </p:txBody>
                </p:sp>
              </mc:Choice>
              <mc:Fallback xmlns="">
                <p:sp>
                  <p:nvSpPr>
                    <p:cNvPr id="37" name="文字方塊 36"/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-344902" y="4001706"/>
                      <a:ext cx="936730" cy="369332"/>
                    </a:xfrm>
                    <a:prstGeom prst="rect">
                      <a:avLst/>
                    </a:prstGeom>
                    <a:blipFill>
                      <a:blip r:embed="rId26"/>
                      <a:stretch>
                        <a:fillRect l="-7843" r="-7843" b="-2459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32" name="矩形 31"/>
              <p:cNvSpPr/>
              <p:nvPr/>
            </p:nvSpPr>
            <p:spPr>
              <a:xfrm>
                <a:off x="2934982" y="2359551"/>
                <a:ext cx="4682292" cy="1177280"/>
              </a:xfrm>
              <a:prstGeom prst="rect">
                <a:avLst/>
              </a:prstGeom>
              <a:noFill/>
              <a:ln w="38100">
                <a:solidFill>
                  <a:srgbClr val="0000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endParaRPr lang="zh-TW" altLang="en-US" sz="1800">
                  <a:solidFill>
                    <a:prstClr val="white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文字方塊 38"/>
                <p:cNvSpPr txBox="1"/>
                <p:nvPr/>
              </p:nvSpPr>
              <p:spPr>
                <a:xfrm>
                  <a:off x="5741041" y="975896"/>
                  <a:ext cx="9438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39" name="文字方塊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41041" y="975896"/>
                  <a:ext cx="943848" cy="369332"/>
                </a:xfrm>
                <a:prstGeom prst="rect">
                  <a:avLst/>
                </a:prstGeom>
                <a:blipFill>
                  <a:blip r:embed="rId27"/>
                  <a:stretch>
                    <a:fillRect l="-7742" r="-7097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文字方塊 39"/>
                <p:cNvSpPr txBox="1"/>
                <p:nvPr/>
              </p:nvSpPr>
              <p:spPr>
                <a:xfrm>
                  <a:off x="7057152" y="962573"/>
                  <a:ext cx="94384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40" name="文字方塊 3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057152" y="962573"/>
                  <a:ext cx="943848" cy="369332"/>
                </a:xfrm>
                <a:prstGeom prst="rect">
                  <a:avLst/>
                </a:prstGeom>
                <a:blipFill>
                  <a:blip r:embed="rId28"/>
                  <a:stretch>
                    <a:fillRect l="-7742" r="-7097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文字方塊 4">
                  <a:extLst>
                    <a:ext uri="{FF2B5EF4-FFF2-40B4-BE49-F238E27FC236}">
                      <a16:creationId xmlns:a16="http://schemas.microsoft.com/office/drawing/2014/main" id="{4081A633-4721-4998-B0CE-662890F0864D}"/>
                    </a:ext>
                  </a:extLst>
                </p:cNvPr>
                <p:cNvSpPr txBox="1"/>
                <p:nvPr/>
              </p:nvSpPr>
              <p:spPr>
                <a:xfrm>
                  <a:off x="4836787" y="457200"/>
                  <a:ext cx="364908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6" name="文字方塊 4">
                  <a:extLst>
                    <a:ext uri="{FF2B5EF4-FFF2-40B4-BE49-F238E27FC236}">
                      <a16:creationId xmlns:a16="http://schemas.microsoft.com/office/drawing/2014/main" id="{4081A633-4721-4998-B0CE-662890F0864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36787" y="457200"/>
                  <a:ext cx="364908" cy="369332"/>
                </a:xfrm>
                <a:prstGeom prst="rect">
                  <a:avLst/>
                </a:prstGeom>
                <a:blipFill>
                  <a:blip r:embed="rId29"/>
                  <a:stretch>
                    <a:fillRect l="-10000" r="-8333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文字方塊 4">
                  <a:extLst>
                    <a:ext uri="{FF2B5EF4-FFF2-40B4-BE49-F238E27FC236}">
                      <a16:creationId xmlns:a16="http://schemas.microsoft.com/office/drawing/2014/main" id="{E45D46D8-16E7-445E-AC70-B23381977DD7}"/>
                    </a:ext>
                  </a:extLst>
                </p:cNvPr>
                <p:cNvSpPr txBox="1"/>
                <p:nvPr/>
              </p:nvSpPr>
              <p:spPr>
                <a:xfrm>
                  <a:off x="6096000" y="45720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7" name="文字方塊 4">
                  <a:extLst>
                    <a:ext uri="{FF2B5EF4-FFF2-40B4-BE49-F238E27FC236}">
                      <a16:creationId xmlns:a16="http://schemas.microsoft.com/office/drawing/2014/main" id="{E45D46D8-16E7-445E-AC70-B23381977DD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096000" y="457200"/>
                  <a:ext cx="372025" cy="369332"/>
                </a:xfrm>
                <a:prstGeom prst="rect">
                  <a:avLst/>
                </a:prstGeom>
                <a:blipFill>
                  <a:blip r:embed="rId30"/>
                  <a:stretch>
                    <a:fillRect l="-9836" r="-819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文字方塊 4">
                  <a:extLst>
                    <a:ext uri="{FF2B5EF4-FFF2-40B4-BE49-F238E27FC236}">
                      <a16:creationId xmlns:a16="http://schemas.microsoft.com/office/drawing/2014/main" id="{55A16FBA-8536-48A4-8EC3-9E80CC17831D}"/>
                    </a:ext>
                  </a:extLst>
                </p:cNvPr>
                <p:cNvSpPr txBox="1"/>
                <p:nvPr/>
              </p:nvSpPr>
              <p:spPr>
                <a:xfrm>
                  <a:off x="7364369" y="457200"/>
                  <a:ext cx="372025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 ker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TW" altLang="en-US" sz="2400" kern="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58" name="文字方塊 4">
                  <a:extLst>
                    <a:ext uri="{FF2B5EF4-FFF2-40B4-BE49-F238E27FC236}">
                      <a16:creationId xmlns:a16="http://schemas.microsoft.com/office/drawing/2014/main" id="{55A16FBA-8536-48A4-8EC3-9E80CC1783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364369" y="457200"/>
                  <a:ext cx="372025" cy="369332"/>
                </a:xfrm>
                <a:prstGeom prst="rect">
                  <a:avLst/>
                </a:prstGeom>
                <a:blipFill>
                  <a:blip r:embed="rId31"/>
                  <a:stretch>
                    <a:fillRect l="-9836" r="-8197" b="-1311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59" name="文字方塊 45">
            <a:extLst>
              <a:ext uri="{FF2B5EF4-FFF2-40B4-BE49-F238E27FC236}">
                <a16:creationId xmlns:a16="http://schemas.microsoft.com/office/drawing/2014/main" id="{419E5D13-A7DE-4FA6-89CC-9A3066A8CD0F}"/>
              </a:ext>
            </a:extLst>
          </p:cNvPr>
          <p:cNvSpPr txBox="1"/>
          <p:nvPr/>
        </p:nvSpPr>
        <p:spPr>
          <a:xfrm>
            <a:off x="7519560" y="4953001"/>
            <a:ext cx="1074301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60" name="直線接點 50">
            <a:extLst>
              <a:ext uri="{FF2B5EF4-FFF2-40B4-BE49-F238E27FC236}">
                <a16:creationId xmlns:a16="http://schemas.microsoft.com/office/drawing/2014/main" id="{30C71C1F-9BB0-422C-97AC-F0B804D6ED9A}"/>
              </a:ext>
            </a:extLst>
          </p:cNvPr>
          <p:cNvCxnSpPr>
            <a:cxnSpLocks/>
          </p:cNvCxnSpPr>
          <p:nvPr/>
        </p:nvCxnSpPr>
        <p:spPr>
          <a:xfrm>
            <a:off x="7290959" y="5183832"/>
            <a:ext cx="327395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847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1" grpId="0"/>
      <p:bldP spid="12" grpId="0"/>
      <p:bldP spid="13" grpId="0"/>
      <p:bldP spid="14" grpId="0"/>
      <p:bldP spid="15" grpId="0"/>
      <p:bldP spid="17" grpId="0"/>
      <p:bldP spid="18" grpId="0"/>
      <p:bldP spid="3" grpId="0" animBg="1"/>
      <p:bldP spid="19" grpId="0" animBg="1"/>
      <p:bldP spid="7" grpId="0"/>
      <p:bldP spid="38" grpId="0" animBg="1"/>
      <p:bldP spid="41" grpId="0"/>
      <p:bldP spid="9" grpId="0" animBg="1"/>
      <p:bldP spid="42" grpId="0" animBg="1"/>
      <p:bldP spid="43" grpId="0" animBg="1"/>
      <p:bldP spid="10" grpId="0" animBg="1"/>
      <p:bldP spid="44" grpId="0" animBg="1"/>
      <p:bldP spid="45" grpId="0" animBg="1"/>
      <p:bldP spid="47" grpId="0" animBg="1"/>
      <p:bldP spid="48" grpId="0" animBg="1"/>
      <p:bldP spid="5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1F598-8633-492E-BEB2-744C2EC2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Step2: Goodness of a Function</a:t>
            </a:r>
            <a:endParaRPr lang="zh-CN" altLang="en-US" dirty="0"/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DD54B3DC-BDFE-440C-908E-5CD32CD5766C}"/>
              </a:ext>
            </a:extLst>
          </p:cNvPr>
          <p:cNvSpPr/>
          <p:nvPr/>
        </p:nvSpPr>
        <p:spPr>
          <a:xfrm>
            <a:off x="7458993" y="4017230"/>
            <a:ext cx="3016341" cy="135656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C2C415B-3FF6-483C-A795-D2FEE12D8863}"/>
              </a:ext>
            </a:extLst>
          </p:cNvPr>
          <p:cNvSpPr/>
          <p:nvPr/>
        </p:nvSpPr>
        <p:spPr>
          <a:xfrm>
            <a:off x="2133600" y="4053483"/>
            <a:ext cx="2703085" cy="1356569"/>
          </a:xfrm>
          <a:prstGeom prst="rect">
            <a:avLst/>
          </a:prstGeom>
          <a:gradFill rotWithShape="1">
            <a:gsLst>
              <a:gs pos="0">
                <a:srgbClr val="5B9BD5">
                  <a:lumMod val="110000"/>
                  <a:satMod val="105000"/>
                  <a:tint val="67000"/>
                </a:srgbClr>
              </a:gs>
              <a:gs pos="50000">
                <a:srgbClr val="5B9BD5">
                  <a:lumMod val="105000"/>
                  <a:satMod val="103000"/>
                  <a:tint val="73000"/>
                </a:srgbClr>
              </a:gs>
              <a:gs pos="100000">
                <a:srgbClr val="5B9BD5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5B9BD5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B32B004-A86A-4530-B9E9-8FD35C1193A1}"/>
                  </a:ext>
                </a:extLst>
              </p:cNvPr>
              <p:cNvSpPr/>
              <p:nvPr/>
            </p:nvSpPr>
            <p:spPr>
              <a:xfrm>
                <a:off x="2467571" y="1066800"/>
                <a:ext cx="721575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2" name="矩形 71">
                <a:extLst>
                  <a:ext uri="{FF2B5EF4-FFF2-40B4-BE49-F238E27FC236}">
                    <a16:creationId xmlns:a16="http://schemas.microsoft.com/office/drawing/2014/main" id="{7B32B004-A86A-4530-B9E9-8FD35C1193A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571" y="1066800"/>
                <a:ext cx="7215758" cy="64504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D89A9D1-2751-4CA4-9507-993894FB0F44}"/>
                  </a:ext>
                </a:extLst>
              </p:cNvPr>
              <p:cNvSpPr/>
              <p:nvPr/>
            </p:nvSpPr>
            <p:spPr>
              <a:xfrm>
                <a:off x="2024180" y="1734914"/>
                <a:ext cx="814364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3" name="矩形 72">
                <a:extLst>
                  <a:ext uri="{FF2B5EF4-FFF2-40B4-BE49-F238E27FC236}">
                    <a16:creationId xmlns:a16="http://schemas.microsoft.com/office/drawing/2014/main" id="{4D89A9D1-2751-4CA4-9507-993894FB0F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0" y="1734914"/>
                <a:ext cx="8143640" cy="64504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7E61F555-8015-4D56-845D-226C8A9FFDF9}"/>
                  </a:ext>
                </a:extLst>
              </p:cNvPr>
              <p:cNvSpPr/>
              <p:nvPr/>
            </p:nvSpPr>
            <p:spPr>
              <a:xfrm>
                <a:off x="2646695" y="2807987"/>
                <a:ext cx="6953186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4" name="矩形 73">
                <a:extLst>
                  <a:ext uri="{FF2B5EF4-FFF2-40B4-BE49-F238E27FC236}">
                    <a16:creationId xmlns:a16="http://schemas.microsoft.com/office/drawing/2014/main" id="{7E61F555-8015-4D56-845D-226C8A9FFD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695" y="2807987"/>
                <a:ext cx="6953186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文字方塊 6">
                <a:extLst>
                  <a:ext uri="{FF2B5EF4-FFF2-40B4-BE49-F238E27FC236}">
                    <a16:creationId xmlns:a16="http://schemas.microsoft.com/office/drawing/2014/main" id="{35A606C1-1210-40AB-8742-58F761805E91}"/>
                  </a:ext>
                </a:extLst>
              </p:cNvPr>
              <p:cNvSpPr txBox="1"/>
              <p:nvPr/>
            </p:nvSpPr>
            <p:spPr>
              <a:xfrm>
                <a:off x="4160981" y="2440609"/>
                <a:ext cx="4126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0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2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5" name="文字方塊 6">
                <a:extLst>
                  <a:ext uri="{FF2B5EF4-FFF2-40B4-BE49-F238E27FC236}">
                    <a16:creationId xmlns:a16="http://schemas.microsoft.com/office/drawing/2014/main" id="{35A606C1-1210-40AB-8742-58F761805E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981" y="2440609"/>
                <a:ext cx="4126978" cy="461665"/>
              </a:xfrm>
              <a:prstGeom prst="rect">
                <a:avLst/>
              </a:prstGeom>
              <a:blipFill>
                <a:blip r:embed="rId6"/>
                <a:stretch>
                  <a:fillRect l="-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6" name="直線接點 8">
            <a:extLst>
              <a:ext uri="{FF2B5EF4-FFF2-40B4-BE49-F238E27FC236}">
                <a16:creationId xmlns:a16="http://schemas.microsoft.com/office/drawing/2014/main" id="{5ECD0760-DFC0-4482-83C6-7FF3EE3E45EF}"/>
              </a:ext>
            </a:extLst>
          </p:cNvPr>
          <p:cNvCxnSpPr/>
          <p:nvPr/>
        </p:nvCxnSpPr>
        <p:spPr>
          <a:xfrm>
            <a:off x="3649761" y="3526481"/>
            <a:ext cx="5755497" cy="0"/>
          </a:xfrm>
          <a:prstGeom prst="line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p:sp>
        <p:nvSpPr>
          <p:cNvPr id="77" name="文字方塊 9">
            <a:extLst>
              <a:ext uri="{FF2B5EF4-FFF2-40B4-BE49-F238E27FC236}">
                <a16:creationId xmlns:a16="http://schemas.microsoft.com/office/drawing/2014/main" id="{7D302994-01DB-4F9F-BAD6-9CEDEA0901C1}"/>
              </a:ext>
            </a:extLst>
          </p:cNvPr>
          <p:cNvSpPr txBox="1"/>
          <p:nvPr/>
        </p:nvSpPr>
        <p:spPr>
          <a:xfrm>
            <a:off x="3561820" y="3488472"/>
            <a:ext cx="62895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Cross entropy between two Bernoulli distribution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grpSp>
        <p:nvGrpSpPr>
          <p:cNvPr id="78" name="群組 40">
            <a:extLst>
              <a:ext uri="{FF2B5EF4-FFF2-40B4-BE49-F238E27FC236}">
                <a16:creationId xmlns:a16="http://schemas.microsoft.com/office/drawing/2014/main" id="{1ADA2659-F2E8-4F76-814F-3A1F4DA4C00B}"/>
              </a:ext>
            </a:extLst>
          </p:cNvPr>
          <p:cNvGrpSpPr/>
          <p:nvPr/>
        </p:nvGrpSpPr>
        <p:grpSpPr>
          <a:xfrm>
            <a:off x="2136986" y="3987777"/>
            <a:ext cx="2695770" cy="1356818"/>
            <a:chOff x="953466" y="4770852"/>
            <a:chExt cx="2695770" cy="1356818"/>
          </a:xfrm>
        </p:grpSpPr>
        <p:sp>
          <p:nvSpPr>
            <p:cNvPr id="79" name="文字方塊 10">
              <a:extLst>
                <a:ext uri="{FF2B5EF4-FFF2-40B4-BE49-F238E27FC236}">
                  <a16:creationId xmlns:a16="http://schemas.microsoft.com/office/drawing/2014/main" id="{37E69DAC-1446-4345-9881-78BD0D7304A2}"/>
                </a:ext>
              </a:extLst>
            </p:cNvPr>
            <p:cNvSpPr txBox="1"/>
            <p:nvPr/>
          </p:nvSpPr>
          <p:spPr>
            <a:xfrm>
              <a:off x="953466" y="4770852"/>
              <a:ext cx="2060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Distribution p: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文字方塊 12">
                  <a:extLst>
                    <a:ext uri="{FF2B5EF4-FFF2-40B4-BE49-F238E27FC236}">
                      <a16:creationId xmlns:a16="http://schemas.microsoft.com/office/drawing/2014/main" id="{CA9E72AC-4DA9-4B10-82F1-B6719D5F2668}"/>
                    </a:ext>
                  </a:extLst>
                </p:cNvPr>
                <p:cNvSpPr txBox="1"/>
                <p:nvPr/>
              </p:nvSpPr>
              <p:spPr>
                <a:xfrm>
                  <a:off x="1092288" y="5304058"/>
                  <a:ext cx="1945917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80" name="文字方塊 12">
                  <a:extLst>
                    <a:ext uri="{FF2B5EF4-FFF2-40B4-BE49-F238E27FC236}">
                      <a16:creationId xmlns:a16="http://schemas.microsoft.com/office/drawing/2014/main" id="{CA9E72AC-4DA9-4B10-82F1-B6719D5F26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92288" y="5304058"/>
                  <a:ext cx="1945917" cy="369332"/>
                </a:xfrm>
                <a:prstGeom prst="rect">
                  <a:avLst/>
                </a:prstGeom>
                <a:blipFill>
                  <a:blip r:embed="rId7"/>
                  <a:stretch>
                    <a:fillRect l="-3448" b="-2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文字方塊 37">
                  <a:extLst>
                    <a:ext uri="{FF2B5EF4-FFF2-40B4-BE49-F238E27FC236}">
                      <a16:creationId xmlns:a16="http://schemas.microsoft.com/office/drawing/2014/main" id="{CFC6939C-DBBB-4C5F-AFB6-395EECB91E2D}"/>
                    </a:ext>
                  </a:extLst>
                </p:cNvPr>
                <p:cNvSpPr txBox="1"/>
                <p:nvPr/>
              </p:nvSpPr>
              <p:spPr>
                <a:xfrm>
                  <a:off x="1083213" y="5758338"/>
                  <a:ext cx="2566023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=1−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81" name="文字方塊 37">
                  <a:extLst>
                    <a:ext uri="{FF2B5EF4-FFF2-40B4-BE49-F238E27FC236}">
                      <a16:creationId xmlns:a16="http://schemas.microsoft.com/office/drawing/2014/main" id="{CFC6939C-DBBB-4C5F-AFB6-395EECB91E2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83213" y="5758338"/>
                  <a:ext cx="2566023" cy="369332"/>
                </a:xfrm>
                <a:prstGeom prst="rect">
                  <a:avLst/>
                </a:prstGeom>
                <a:blipFill>
                  <a:blip r:embed="rId8"/>
                  <a:stretch>
                    <a:fillRect l="-950" b="-2459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2" name="群組 41">
            <a:extLst>
              <a:ext uri="{FF2B5EF4-FFF2-40B4-BE49-F238E27FC236}">
                <a16:creationId xmlns:a16="http://schemas.microsoft.com/office/drawing/2014/main" id="{66EF2DD7-1935-4AEF-931D-FD310F7CF9BA}"/>
              </a:ext>
            </a:extLst>
          </p:cNvPr>
          <p:cNvGrpSpPr/>
          <p:nvPr/>
        </p:nvGrpSpPr>
        <p:grpSpPr>
          <a:xfrm>
            <a:off x="7392280" y="4007851"/>
            <a:ext cx="3123320" cy="1336744"/>
            <a:chOff x="4999577" y="4592430"/>
            <a:chExt cx="3123320" cy="1336744"/>
          </a:xfrm>
        </p:grpSpPr>
        <p:sp>
          <p:nvSpPr>
            <p:cNvPr id="83" name="文字方塊 11">
              <a:extLst>
                <a:ext uri="{FF2B5EF4-FFF2-40B4-BE49-F238E27FC236}">
                  <a16:creationId xmlns:a16="http://schemas.microsoft.com/office/drawing/2014/main" id="{9CA55B26-CE11-4246-8E37-4353CA87291C}"/>
                </a:ext>
              </a:extLst>
            </p:cNvPr>
            <p:cNvSpPr txBox="1"/>
            <p:nvPr/>
          </p:nvSpPr>
          <p:spPr>
            <a:xfrm>
              <a:off x="4999577" y="4592430"/>
              <a:ext cx="206009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457200" fontAlgn="auto">
                <a:spcBef>
                  <a:spcPts val="0"/>
                </a:spcBef>
                <a:spcAft>
                  <a:spcPts val="0"/>
                </a:spcAft>
                <a:buClrTx/>
                <a:buSzTx/>
                <a:buNone/>
                <a:defRPr/>
              </a:pPr>
              <a:r>
                <a:rPr lang="en-US" altLang="zh-TW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rPr>
                <a:t>Distribution q:</a:t>
              </a:r>
              <a:endParaRPr lang="zh-TW" altLang="en-US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4" name="文字方塊 38">
                  <a:extLst>
                    <a:ext uri="{FF2B5EF4-FFF2-40B4-BE49-F238E27FC236}">
                      <a16:creationId xmlns:a16="http://schemas.microsoft.com/office/drawing/2014/main" id="{5ACFA4D6-EF2E-42E2-8639-A8B038AB13D9}"/>
                    </a:ext>
                  </a:extLst>
                </p:cNvPr>
                <p:cNvSpPr txBox="1"/>
                <p:nvPr/>
              </p:nvSpPr>
              <p:spPr>
                <a:xfrm>
                  <a:off x="5133681" y="5047795"/>
                  <a:ext cx="245323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84" name="文字方塊 38">
                  <a:extLst>
                    <a:ext uri="{FF2B5EF4-FFF2-40B4-BE49-F238E27FC236}">
                      <a16:creationId xmlns:a16="http://schemas.microsoft.com/office/drawing/2014/main" id="{5ACFA4D6-EF2E-42E2-8639-A8B038AB13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681" y="5047795"/>
                  <a:ext cx="2453236" cy="369332"/>
                </a:xfrm>
                <a:prstGeom prst="rect">
                  <a:avLst/>
                </a:prstGeom>
                <a:blipFill>
                  <a:blip r:embed="rId9"/>
                  <a:stretch>
                    <a:fillRect l="-1489" b="-344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5" name="文字方塊 39">
                  <a:extLst>
                    <a:ext uri="{FF2B5EF4-FFF2-40B4-BE49-F238E27FC236}">
                      <a16:creationId xmlns:a16="http://schemas.microsoft.com/office/drawing/2014/main" id="{862C776F-10A8-46C6-BEC1-8E11185B509E}"/>
                    </a:ext>
                  </a:extLst>
                </p:cNvPr>
                <p:cNvSpPr txBox="1"/>
                <p:nvPr/>
              </p:nvSpPr>
              <p:spPr>
                <a:xfrm>
                  <a:off x="5133681" y="5559842"/>
                  <a:ext cx="2989216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defTabSz="457200" fontAlgn="auto"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None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altLang="zh-TW" sz="240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q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e>
                        </m:d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=1−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  <m:d>
                          <m:d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zh-TW" altLang="en-US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endParaRPr>
                </a:p>
              </p:txBody>
            </p:sp>
          </mc:Choice>
          <mc:Fallback xmlns="">
            <p:sp>
              <p:nvSpPr>
                <p:cNvPr id="85" name="文字方塊 39">
                  <a:extLst>
                    <a:ext uri="{FF2B5EF4-FFF2-40B4-BE49-F238E27FC236}">
                      <a16:creationId xmlns:a16="http://schemas.microsoft.com/office/drawing/2014/main" id="{862C776F-10A8-46C6-BEC1-8E11185B50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33681" y="5559842"/>
                  <a:ext cx="2989216" cy="369332"/>
                </a:xfrm>
                <a:prstGeom prst="rect">
                  <a:avLst/>
                </a:prstGeom>
                <a:blipFill>
                  <a:blip r:embed="rId10"/>
                  <a:stretch>
                    <a:fillRect l="-1020" b="-3442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字方塊 42">
                <a:extLst>
                  <a:ext uri="{FF2B5EF4-FFF2-40B4-BE49-F238E27FC236}">
                    <a16:creationId xmlns:a16="http://schemas.microsoft.com/office/drawing/2014/main" id="{C5FB6963-8278-4F48-9BBE-AF1326F8850B}"/>
                  </a:ext>
                </a:extLst>
              </p:cNvPr>
              <p:cNvSpPr txBox="1"/>
              <p:nvPr/>
            </p:nvSpPr>
            <p:spPr>
              <a:xfrm>
                <a:off x="4275148" y="5373799"/>
                <a:ext cx="3923446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𝐻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6" name="文字方塊 42">
                <a:extLst>
                  <a:ext uri="{FF2B5EF4-FFF2-40B4-BE49-F238E27FC236}">
                    <a16:creationId xmlns:a16="http://schemas.microsoft.com/office/drawing/2014/main" id="{C5FB6963-8278-4F48-9BBE-AF1326F885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5148" y="5373799"/>
                <a:ext cx="3923446" cy="8962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7" name="箭號: 左-右雙向 45">
            <a:extLst>
              <a:ext uri="{FF2B5EF4-FFF2-40B4-BE49-F238E27FC236}">
                <a16:creationId xmlns:a16="http://schemas.microsoft.com/office/drawing/2014/main" id="{B0886E2E-8B09-4BE8-9CC5-5AF269D8E141}"/>
              </a:ext>
            </a:extLst>
          </p:cNvPr>
          <p:cNvSpPr/>
          <p:nvPr/>
        </p:nvSpPr>
        <p:spPr>
          <a:xfrm>
            <a:off x="5216646" y="4292220"/>
            <a:ext cx="1806398" cy="406400"/>
          </a:xfrm>
          <a:prstGeom prst="leftRightArrow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8" name="文字方塊 47">
            <a:extLst>
              <a:ext uri="{FF2B5EF4-FFF2-40B4-BE49-F238E27FC236}">
                <a16:creationId xmlns:a16="http://schemas.microsoft.com/office/drawing/2014/main" id="{A1EFF935-5530-4BB0-8DC5-361C2B2A74F8}"/>
              </a:ext>
            </a:extLst>
          </p:cNvPr>
          <p:cNvSpPr txBox="1"/>
          <p:nvPr/>
        </p:nvSpPr>
        <p:spPr>
          <a:xfrm>
            <a:off x="5537717" y="4520984"/>
            <a:ext cx="11688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srgbClr val="0000FF"/>
                </a:solidFill>
                <a:latin typeface="Calibri" panose="020F0502020204030204"/>
                <a:ea typeface="新細明體" panose="02020500000000000000" pitchFamily="18" charset="-120"/>
              </a:rPr>
              <a:t>cross entropy</a:t>
            </a:r>
            <a:endParaRPr lang="zh-TW" altLang="en-US" sz="2400" dirty="0">
              <a:solidFill>
                <a:srgbClr val="0000FF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199289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animBg="1"/>
      <p:bldP spid="71" grpId="0" animBg="1"/>
      <p:bldP spid="74" grpId="0"/>
      <p:bldP spid="75" grpId="0"/>
      <p:bldP spid="77" grpId="0"/>
      <p:bldP spid="86" grpId="0"/>
      <p:bldP spid="87" grpId="0" animBg="1"/>
      <p:bldP spid="8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621F598-8633-492E-BEB2-744C2EC23F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Step2: Goodness of a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0352EEE-3FCE-4DDD-BDCE-6431A69AB9D5}"/>
                  </a:ext>
                </a:extLst>
              </p:cNvPr>
              <p:cNvSpPr/>
              <p:nvPr/>
            </p:nvSpPr>
            <p:spPr>
              <a:xfrm>
                <a:off x="8577497" y="4459525"/>
                <a:ext cx="94750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10352EEE-3FCE-4DDD-BDCE-6431A69AB9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7497" y="4459525"/>
                <a:ext cx="947503" cy="461665"/>
              </a:xfrm>
              <a:prstGeom prst="rect">
                <a:avLst/>
              </a:prstGeom>
              <a:blipFill>
                <a:blip r:embed="rId3"/>
                <a:stretch>
                  <a:fillRect l="-1282" b="-18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直線接點 24">
            <a:extLst>
              <a:ext uri="{FF2B5EF4-FFF2-40B4-BE49-F238E27FC236}">
                <a16:creationId xmlns:a16="http://schemas.microsoft.com/office/drawing/2014/main" id="{6E6C7A60-41F5-4E33-8FE6-B9A424AF3ACA}"/>
              </a:ext>
            </a:extLst>
          </p:cNvPr>
          <p:cNvCxnSpPr/>
          <p:nvPr/>
        </p:nvCxnSpPr>
        <p:spPr>
          <a:xfrm>
            <a:off x="7511797" y="4473158"/>
            <a:ext cx="0" cy="869349"/>
          </a:xfrm>
          <a:prstGeom prst="line">
            <a:avLst/>
          </a:prstGeom>
          <a:noFill/>
          <a:ln w="57150" cap="flat" cmpd="sng" algn="ctr">
            <a:solidFill>
              <a:srgbClr val="0070C0"/>
            </a:solidFill>
            <a:prstDash val="solid"/>
            <a:miter lim="800000"/>
          </a:ln>
          <a:effectLst/>
        </p:spPr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44DF3E02-F448-4D77-BF50-E8D2C86D5BD2}"/>
              </a:ext>
            </a:extLst>
          </p:cNvPr>
          <p:cNvSpPr/>
          <p:nvPr/>
        </p:nvSpPr>
        <p:spPr>
          <a:xfrm>
            <a:off x="7532456" y="4583382"/>
            <a:ext cx="1065699" cy="261463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B7E94FC-713F-4E79-815F-E68C193F3630}"/>
              </a:ext>
            </a:extLst>
          </p:cNvPr>
          <p:cNvSpPr/>
          <p:nvPr/>
        </p:nvSpPr>
        <p:spPr>
          <a:xfrm>
            <a:off x="7529228" y="5000400"/>
            <a:ext cx="310208" cy="254021"/>
          </a:xfrm>
          <a:prstGeom prst="rect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890713D-764C-4B67-8034-C8736ADB9BC5}"/>
                  </a:ext>
                </a:extLst>
              </p:cNvPr>
              <p:cNvSpPr/>
              <p:nvPr/>
            </p:nvSpPr>
            <p:spPr>
              <a:xfrm>
                <a:off x="8024138" y="4908830"/>
                <a:ext cx="148348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1−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5890713D-764C-4B67-8034-C8736ADB9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4138" y="4908830"/>
                <a:ext cx="1483483" cy="461665"/>
              </a:xfrm>
              <a:prstGeom prst="rect">
                <a:avLst/>
              </a:prstGeom>
              <a:blipFill>
                <a:blip r:embed="rId4"/>
                <a:stretch>
                  <a:fillRect b="-171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線接點 28">
            <a:extLst>
              <a:ext uri="{FF2B5EF4-FFF2-40B4-BE49-F238E27FC236}">
                <a16:creationId xmlns:a16="http://schemas.microsoft.com/office/drawing/2014/main" id="{56D58580-AA97-4C36-A8BC-A4CAD197B76B}"/>
              </a:ext>
            </a:extLst>
          </p:cNvPr>
          <p:cNvCxnSpPr/>
          <p:nvPr/>
        </p:nvCxnSpPr>
        <p:spPr>
          <a:xfrm>
            <a:off x="3364274" y="4383068"/>
            <a:ext cx="0" cy="869349"/>
          </a:xfrm>
          <a:prstGeom prst="line">
            <a:avLst/>
          </a:prstGeom>
          <a:noFill/>
          <a:ln w="57150" cap="flat" cmpd="sng" algn="ctr">
            <a:solidFill>
              <a:srgbClr val="ED7D31"/>
            </a:solidFill>
            <a:prstDash val="solid"/>
            <a:miter lim="800000"/>
          </a:ln>
          <a:effectLst/>
        </p:spPr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8691BFD0-CD50-4B87-8436-2D2B59988BE5}"/>
              </a:ext>
            </a:extLst>
          </p:cNvPr>
          <p:cNvSpPr/>
          <p:nvPr/>
        </p:nvSpPr>
        <p:spPr>
          <a:xfrm>
            <a:off x="3353699" y="4539116"/>
            <a:ext cx="1260000" cy="261463"/>
          </a:xfrm>
          <a:prstGeom prst="rect">
            <a:avLst/>
          </a:prstGeom>
          <a:solidFill>
            <a:srgbClr val="ED7D31"/>
          </a:solidFill>
          <a:ln w="12700" cap="flat" cmpd="sng" algn="ctr">
            <a:solidFill>
              <a:srgbClr val="ED7D31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30">
            <a:extLst>
              <a:ext uri="{FF2B5EF4-FFF2-40B4-BE49-F238E27FC236}">
                <a16:creationId xmlns:a16="http://schemas.microsoft.com/office/drawing/2014/main" id="{6D2C92FC-0D53-4445-AB5A-E2905F5BA6DA}"/>
              </a:ext>
            </a:extLst>
          </p:cNvPr>
          <p:cNvSpPr txBox="1"/>
          <p:nvPr/>
        </p:nvSpPr>
        <p:spPr>
          <a:xfrm>
            <a:off x="4500439" y="4442311"/>
            <a:ext cx="78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1.0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字方塊 31">
                <a:extLst>
                  <a:ext uri="{FF2B5EF4-FFF2-40B4-BE49-F238E27FC236}">
                    <a16:creationId xmlns:a16="http://schemas.microsoft.com/office/drawing/2014/main" id="{11224CCE-64D2-4B84-8A4C-98F4E2EF893E}"/>
                  </a:ext>
                </a:extLst>
              </p:cNvPr>
              <p:cNvSpPr txBox="1"/>
              <p:nvPr/>
            </p:nvSpPr>
            <p:spPr>
              <a:xfrm>
                <a:off x="2438400" y="5201350"/>
                <a:ext cx="3090599" cy="8626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Ground Truth </a:t>
                </a:r>
                <a:endParaRPr lang="en-US" altLang="zh-TW" sz="2400" i="1" dirty="0">
                  <a:solidFill>
                    <a:prstClr val="black"/>
                  </a:solidFill>
                  <a:latin typeface="Cambria Math" panose="02040503050406030204" pitchFamily="18" charset="0"/>
                  <a:ea typeface="新細明體" panose="02020500000000000000" pitchFamily="18" charset="-120"/>
                </a:endParaRPr>
              </a:p>
              <a:p>
                <a:pPr algn="ctr"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 =1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7" name="文字方塊 31">
                <a:extLst>
                  <a:ext uri="{FF2B5EF4-FFF2-40B4-BE49-F238E27FC236}">
                    <a16:creationId xmlns:a16="http://schemas.microsoft.com/office/drawing/2014/main" id="{11224CCE-64D2-4B84-8A4C-98F4E2EF89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8400" y="5201350"/>
                <a:ext cx="3090599" cy="862608"/>
              </a:xfrm>
              <a:prstGeom prst="rect">
                <a:avLst/>
              </a:prstGeom>
              <a:blipFill>
                <a:blip r:embed="rId5"/>
                <a:stretch>
                  <a:fillRect t="-5634" b="-140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箭號: 左-右雙向 32">
            <a:extLst>
              <a:ext uri="{FF2B5EF4-FFF2-40B4-BE49-F238E27FC236}">
                <a16:creationId xmlns:a16="http://schemas.microsoft.com/office/drawing/2014/main" id="{D44EB0AB-4F0E-4E9C-AF27-799876784978}"/>
              </a:ext>
            </a:extLst>
          </p:cNvPr>
          <p:cNvSpPr/>
          <p:nvPr/>
        </p:nvSpPr>
        <p:spPr>
          <a:xfrm>
            <a:off x="5623995" y="4649853"/>
            <a:ext cx="1262531" cy="339803"/>
          </a:xfrm>
          <a:prstGeom prst="leftRightArrow">
            <a:avLst/>
          </a:prstGeom>
          <a:solidFill>
            <a:sysClr val="windowText" lastClr="000000"/>
          </a:solidFill>
          <a:ln w="12700" cap="flat" cmpd="sng" algn="ctr">
            <a:solidFill>
              <a:sysClr val="windowText" lastClr="000000">
                <a:shade val="50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9" name="文字方塊 33">
            <a:extLst>
              <a:ext uri="{FF2B5EF4-FFF2-40B4-BE49-F238E27FC236}">
                <a16:creationId xmlns:a16="http://schemas.microsoft.com/office/drawing/2014/main" id="{8FC91F8C-5992-4B1A-955A-08928D05F9EE}"/>
              </a:ext>
            </a:extLst>
          </p:cNvPr>
          <p:cNvSpPr txBox="1"/>
          <p:nvPr/>
        </p:nvSpPr>
        <p:spPr>
          <a:xfrm>
            <a:off x="5383062" y="5112603"/>
            <a:ext cx="17443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cross entropy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0" name="文字方塊 7">
            <a:extLst>
              <a:ext uri="{FF2B5EF4-FFF2-40B4-BE49-F238E27FC236}">
                <a16:creationId xmlns:a16="http://schemas.microsoft.com/office/drawing/2014/main" id="{7D4C8618-7663-4528-BDEF-3C4EFF061772}"/>
              </a:ext>
            </a:extLst>
          </p:cNvPr>
          <p:cNvSpPr txBox="1"/>
          <p:nvPr/>
        </p:nvSpPr>
        <p:spPr>
          <a:xfrm>
            <a:off x="5502590" y="4038600"/>
            <a:ext cx="14791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srgbClr val="FF0000"/>
                </a:solidFill>
                <a:latin typeface="Calibri" panose="020F0502020204030204"/>
                <a:ea typeface="新細明體" panose="02020500000000000000" pitchFamily="18" charset="-120"/>
              </a:rPr>
              <a:t>minimize</a:t>
            </a:r>
            <a:endParaRPr lang="zh-TW" altLang="en-US" sz="2400" dirty="0">
              <a:solidFill>
                <a:srgbClr val="FF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1" name="文字方塊 36">
            <a:extLst>
              <a:ext uri="{FF2B5EF4-FFF2-40B4-BE49-F238E27FC236}">
                <a16:creationId xmlns:a16="http://schemas.microsoft.com/office/drawing/2014/main" id="{9366D59D-3A32-42DC-84D8-11862B25C63B}"/>
              </a:ext>
            </a:extLst>
          </p:cNvPr>
          <p:cNvSpPr txBox="1"/>
          <p:nvPr/>
        </p:nvSpPr>
        <p:spPr>
          <a:xfrm>
            <a:off x="2641901" y="4804588"/>
            <a:ext cx="781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0.0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6727984-D529-4A4B-9CB6-7EB12AB049CB}"/>
                  </a:ext>
                </a:extLst>
              </p:cNvPr>
              <p:cNvSpPr/>
              <p:nvPr/>
            </p:nvSpPr>
            <p:spPr>
              <a:xfrm>
                <a:off x="2467571" y="1066800"/>
                <a:ext cx="7215758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26727984-D529-4A4B-9CB6-7EB12AB049C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7571" y="1066800"/>
                <a:ext cx="7215758" cy="64504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F3B9BED-513D-4155-9602-5AFC484167C4}"/>
                  </a:ext>
                </a:extLst>
              </p:cNvPr>
              <p:cNvSpPr/>
              <p:nvPr/>
            </p:nvSpPr>
            <p:spPr>
              <a:xfrm>
                <a:off x="2024180" y="1734914"/>
                <a:ext cx="8143640" cy="6450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sz="2400" i="1" kern="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400" i="1" kern="0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3F3B9BED-513D-4155-9602-5AFC484167C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180" y="1734914"/>
                <a:ext cx="8143640" cy="64504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A10BDF9-BF05-448C-8E53-6259D2BBA817}"/>
                  </a:ext>
                </a:extLst>
              </p:cNvPr>
              <p:cNvSpPr/>
              <p:nvPr/>
            </p:nvSpPr>
            <p:spPr>
              <a:xfrm>
                <a:off x="2646695" y="2895600"/>
                <a:ext cx="6953186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0A10BDF9-BF05-448C-8E53-6259D2BBA81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46695" y="2895600"/>
                <a:ext cx="6953186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6">
                <a:extLst>
                  <a:ext uri="{FF2B5EF4-FFF2-40B4-BE49-F238E27FC236}">
                    <a16:creationId xmlns:a16="http://schemas.microsoft.com/office/drawing/2014/main" id="{9399BEC8-EED9-44C2-AFC1-275F0B205D74}"/>
                  </a:ext>
                </a:extLst>
              </p:cNvPr>
              <p:cNvSpPr txBox="1"/>
              <p:nvPr/>
            </p:nvSpPr>
            <p:spPr>
              <a:xfrm>
                <a:off x="4160981" y="2440609"/>
                <a:ext cx="4126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0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2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6">
                <a:extLst>
                  <a:ext uri="{FF2B5EF4-FFF2-40B4-BE49-F238E27FC236}">
                    <a16:creationId xmlns:a16="http://schemas.microsoft.com/office/drawing/2014/main" id="{9399BEC8-EED9-44C2-AFC1-275F0B205D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60981" y="2440609"/>
                <a:ext cx="4126978" cy="461665"/>
              </a:xfrm>
              <a:prstGeom prst="rect">
                <a:avLst/>
              </a:prstGeom>
              <a:blipFill>
                <a:blip r:embed="rId9"/>
                <a:stretch>
                  <a:fillRect l="-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直線接點 8">
            <a:extLst>
              <a:ext uri="{FF2B5EF4-FFF2-40B4-BE49-F238E27FC236}">
                <a16:creationId xmlns:a16="http://schemas.microsoft.com/office/drawing/2014/main" id="{9D692DD1-7F2B-4B2D-80AA-3188A5F9848A}"/>
              </a:ext>
            </a:extLst>
          </p:cNvPr>
          <p:cNvCxnSpPr/>
          <p:nvPr/>
        </p:nvCxnSpPr>
        <p:spPr>
          <a:xfrm>
            <a:off x="3649761" y="3614094"/>
            <a:ext cx="5755497" cy="0"/>
          </a:xfrm>
          <a:prstGeom prst="line">
            <a:avLst/>
          </a:prstGeom>
          <a:noFill/>
          <a:ln w="76200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269099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 animBg="1"/>
      <p:bldP spid="12" grpId="0" animBg="1"/>
      <p:bldP spid="13" grpId="0"/>
      <p:bldP spid="15" grpId="0" animBg="1"/>
      <p:bldP spid="16" grpId="0"/>
      <p:bldP spid="17" grpId="0"/>
      <p:bldP spid="18" grpId="0" animBg="1"/>
      <p:bldP spid="19" grpId="0"/>
      <p:bldP spid="20" grpId="0"/>
      <p:bldP spid="21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612704" y="8140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Logistic Regression</a:t>
            </a:r>
            <a:endParaRPr lang="zh-TW" altLang="en-US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241297" y="10991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Linear Regression</a:t>
            </a:r>
            <a:endParaRPr lang="zh-TW" altLang="en-US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2400" y="91977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1: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52400" y="290904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2: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3" name="直線接點 22"/>
          <p:cNvCxnSpPr>
            <a:cxnSpLocks/>
          </p:cNvCxnSpPr>
          <p:nvPr/>
        </p:nvCxnSpPr>
        <p:spPr>
          <a:xfrm>
            <a:off x="0" y="2217495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6549071" y="-203815"/>
            <a:ext cx="0" cy="473227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2409400" y="1699610"/>
            <a:ext cx="330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 between 0 and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729308" y="1680869"/>
            <a:ext cx="262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 any value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043695" y="3447630"/>
                <a:ext cx="315785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3695" y="3447630"/>
                <a:ext cx="3157851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1824671" y="2944408"/>
                <a:ext cx="4126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0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2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24671" y="2944408"/>
                <a:ext cx="4126978" cy="461665"/>
              </a:xfrm>
              <a:prstGeom prst="rect">
                <a:avLst/>
              </a:prstGeom>
              <a:blipFill>
                <a:blip r:embed="rId4"/>
                <a:stretch>
                  <a:fillRect l="-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1893029" y="2392109"/>
                <a:ext cx="3191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3029" y="2392109"/>
                <a:ext cx="3191755" cy="461665"/>
              </a:xfrm>
              <a:prstGeom prst="rect">
                <a:avLst/>
              </a:prstGeom>
              <a:blipFill>
                <a:blip r:embed="rId5"/>
                <a:stretch>
                  <a:fillRect l="-305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1909251" y="2889031"/>
            <a:ext cx="3734436" cy="55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446548" y="3466089"/>
                <a:ext cx="3615092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b="1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46548" y="3466089"/>
                <a:ext cx="3615092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487837" y="2410873"/>
                <a:ext cx="3191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b="1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𝒙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87837" y="2410873"/>
                <a:ext cx="3191755" cy="461665"/>
              </a:xfrm>
              <a:prstGeom prst="rect">
                <a:avLst/>
              </a:prstGeom>
              <a:blipFill>
                <a:blip r:embed="rId7"/>
                <a:stretch>
                  <a:fillRect l="-286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510587" y="2947501"/>
                <a:ext cx="28699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 real number</a:t>
                </a:r>
                <a:endParaRPr lang="zh-TW" altLang="en-US" sz="2400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587" y="2947501"/>
                <a:ext cx="2869959" cy="461665"/>
              </a:xfrm>
              <a:prstGeom prst="rect">
                <a:avLst/>
              </a:prstGeom>
              <a:blipFill>
                <a:blip r:embed="rId8"/>
                <a:stretch>
                  <a:fillRect l="-637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20"/>
              <p:cNvSpPr txBox="1"/>
              <p:nvPr/>
            </p:nvSpPr>
            <p:spPr>
              <a:xfrm>
                <a:off x="2712954" y="5321946"/>
                <a:ext cx="6783139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𝑙𝑛𝑓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b="1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b="1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2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12954" y="5321946"/>
                <a:ext cx="6783139" cy="41684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文字方塊 21"/>
          <p:cNvSpPr txBox="1"/>
          <p:nvPr/>
        </p:nvSpPr>
        <p:spPr>
          <a:xfrm>
            <a:off x="2308133" y="4831118"/>
            <a:ext cx="27813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Cross entropy: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5" name="直線接點 24"/>
          <p:cNvCxnSpPr>
            <a:cxnSpLocks/>
          </p:cNvCxnSpPr>
          <p:nvPr/>
        </p:nvCxnSpPr>
        <p:spPr>
          <a:xfrm>
            <a:off x="0" y="4528457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697183" y="733113"/>
                <a:ext cx="298389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97183" y="733113"/>
                <a:ext cx="2983894" cy="8962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1956983" y="705003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6983" y="705003"/>
                <a:ext cx="3597331" cy="98193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矩形 1"/>
          <p:cNvSpPr/>
          <p:nvPr/>
        </p:nvSpPr>
        <p:spPr>
          <a:xfrm>
            <a:off x="2209531" y="4810273"/>
            <a:ext cx="7854177" cy="1060574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4F89FA2-54BA-4306-868D-FFB1170EBEA6}"/>
              </a:ext>
            </a:extLst>
          </p:cNvPr>
          <p:cNvSpPr txBox="1"/>
          <p:nvPr/>
        </p:nvSpPr>
        <p:spPr>
          <a:xfrm>
            <a:off x="1843422" y="6161754"/>
            <a:ext cx="88245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Question: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Why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don’t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we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simply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use</a:t>
            </a:r>
            <a:r>
              <a:rPr lang="zh-CN" altLang="en-US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 </a:t>
            </a:r>
            <a:r>
              <a:rPr lang="en-US" altLang="zh-CN" sz="2400" dirty="0">
                <a:solidFill>
                  <a:prstClr val="black"/>
                </a:solidFill>
                <a:latin typeface="Calibri" panose="020F0502020204030204"/>
                <a:ea typeface="等线" panose="02010600030101010101" pitchFamily="2" charset="-122"/>
              </a:rPr>
              <a:t>square error as linear regression?</a:t>
            </a:r>
            <a:endParaRPr lang="zh-CN" altLang="en-US" sz="2400" dirty="0">
              <a:solidFill>
                <a:prstClr val="black"/>
              </a:solidFill>
              <a:latin typeface="Calibri" panose="020F0502020204030204"/>
              <a:ea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24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6" grpId="0"/>
      <p:bldP spid="17" grpId="0" animBg="1"/>
      <p:bldP spid="18" grpId="0"/>
      <p:bldP spid="19" grpId="0"/>
      <p:bldP spid="20" grpId="0"/>
      <p:bldP spid="21" grpId="0"/>
      <p:bldP spid="22" grpId="0"/>
      <p:bldP spid="2" grpId="0" animBg="1"/>
      <p:bldP spid="6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C5635-B117-42B4-B69E-A26EA05E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 Find the best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字方塊 4">
                <a:extLst>
                  <a:ext uri="{FF2B5EF4-FFF2-40B4-BE49-F238E27FC236}">
                    <a16:creationId xmlns:a16="http://schemas.microsoft.com/office/drawing/2014/main" id="{C597234D-D377-42DA-8E58-1692D942871E}"/>
                  </a:ext>
                </a:extLst>
              </p:cNvPr>
              <p:cNvSpPr txBox="1"/>
              <p:nvPr/>
            </p:nvSpPr>
            <p:spPr>
              <a:xfrm>
                <a:off x="2525486" y="2074572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文字方塊 4">
                <a:extLst>
                  <a:ext uri="{FF2B5EF4-FFF2-40B4-BE49-F238E27FC236}">
                    <a16:creationId xmlns:a16="http://schemas.microsoft.com/office/drawing/2014/main" id="{C597234D-D377-42DA-8E58-1692D9428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486" y="2074572"/>
                <a:ext cx="564706" cy="369332"/>
              </a:xfrm>
              <a:prstGeom prst="rect">
                <a:avLst/>
              </a:prstGeom>
              <a:blipFill>
                <a:blip r:embed="rId3"/>
                <a:stretch>
                  <a:fillRect l="-12903" r="-322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直線接點 5">
            <a:extLst>
              <a:ext uri="{FF2B5EF4-FFF2-40B4-BE49-F238E27FC236}">
                <a16:creationId xmlns:a16="http://schemas.microsoft.com/office/drawing/2014/main" id="{069230FF-A420-44BA-817F-3DCD2C5443A2}"/>
              </a:ext>
            </a:extLst>
          </p:cNvPr>
          <p:cNvCxnSpPr/>
          <p:nvPr/>
        </p:nvCxnSpPr>
        <p:spPr>
          <a:xfrm flipV="1">
            <a:off x="2018515" y="2074572"/>
            <a:ext cx="1481705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512F14C-7AC8-433A-84BF-66B292D004EF}"/>
                  </a:ext>
                </a:extLst>
              </p:cNvPr>
              <p:cNvSpPr/>
              <p:nvPr/>
            </p:nvSpPr>
            <p:spPr>
              <a:xfrm>
                <a:off x="1881195" y="1623633"/>
                <a:ext cx="17061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矩形 31">
                <a:extLst>
                  <a:ext uri="{FF2B5EF4-FFF2-40B4-BE49-F238E27FC236}">
                    <a16:creationId xmlns:a16="http://schemas.microsoft.com/office/drawing/2014/main" id="{6512F14C-7AC8-433A-84BF-66B292D004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95" y="1623633"/>
                <a:ext cx="170610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6F42ACB-3ECE-466C-B235-3BEEF50DB4D6}"/>
                  </a:ext>
                </a:extLst>
              </p:cNvPr>
              <p:cNvSpPr/>
              <p:nvPr/>
            </p:nvSpPr>
            <p:spPr>
              <a:xfrm>
                <a:off x="3374568" y="1420226"/>
                <a:ext cx="705629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srgbClr val="0070C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矩形 32">
                <a:extLst>
                  <a:ext uri="{FF2B5EF4-FFF2-40B4-BE49-F238E27FC236}">
                    <a16:creationId xmlns:a16="http://schemas.microsoft.com/office/drawing/2014/main" id="{36F42ACB-3ECE-466C-B235-3BEEF50DB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68" y="1420226"/>
                <a:ext cx="7056291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12">
                <a:extLst>
                  <a:ext uri="{FF2B5EF4-FFF2-40B4-BE49-F238E27FC236}">
                    <a16:creationId xmlns:a16="http://schemas.microsoft.com/office/drawing/2014/main" id="{60A140D7-0BA8-4091-A2AF-5FC882B00DD1}"/>
                  </a:ext>
                </a:extLst>
              </p:cNvPr>
              <p:cNvSpPr txBox="1"/>
              <p:nvPr/>
            </p:nvSpPr>
            <p:spPr>
              <a:xfrm>
                <a:off x="5450328" y="2085297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12">
                <a:extLst>
                  <a:ext uri="{FF2B5EF4-FFF2-40B4-BE49-F238E27FC236}">
                    <a16:creationId xmlns:a16="http://schemas.microsoft.com/office/drawing/2014/main" id="{60A140D7-0BA8-4091-A2AF-5FC882B00D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328" y="2085297"/>
                <a:ext cx="564706" cy="369332"/>
              </a:xfrm>
              <a:prstGeom prst="rect">
                <a:avLst/>
              </a:prstGeom>
              <a:blipFill>
                <a:blip r:embed="rId6"/>
                <a:stretch>
                  <a:fillRect l="-12903" r="-322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13">
            <a:extLst>
              <a:ext uri="{FF2B5EF4-FFF2-40B4-BE49-F238E27FC236}">
                <a16:creationId xmlns:a16="http://schemas.microsoft.com/office/drawing/2014/main" id="{F244DF72-99B8-4879-AF9C-DF8D1FEBE7B2}"/>
              </a:ext>
            </a:extLst>
          </p:cNvPr>
          <p:cNvCxnSpPr/>
          <p:nvPr/>
        </p:nvCxnSpPr>
        <p:spPr>
          <a:xfrm flipV="1">
            <a:off x="4943357" y="2085297"/>
            <a:ext cx="1481705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14">
                <a:extLst>
                  <a:ext uri="{FF2B5EF4-FFF2-40B4-BE49-F238E27FC236}">
                    <a16:creationId xmlns:a16="http://schemas.microsoft.com/office/drawing/2014/main" id="{A305AE1C-173D-40F6-8A6E-A9D3D5830189}"/>
                  </a:ext>
                </a:extLst>
              </p:cNvPr>
              <p:cNvSpPr txBox="1"/>
              <p:nvPr/>
            </p:nvSpPr>
            <p:spPr>
              <a:xfrm>
                <a:off x="8775919" y="2085297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14">
                <a:extLst>
                  <a:ext uri="{FF2B5EF4-FFF2-40B4-BE49-F238E27FC236}">
                    <a16:creationId xmlns:a16="http://schemas.microsoft.com/office/drawing/2014/main" id="{A305AE1C-173D-40F6-8A6E-A9D3D58301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19" y="2085297"/>
                <a:ext cx="564706" cy="369332"/>
              </a:xfrm>
              <a:prstGeom prst="rect">
                <a:avLst/>
              </a:prstGeom>
              <a:blipFill>
                <a:blip r:embed="rId7"/>
                <a:stretch>
                  <a:fillRect l="-13043" r="-434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直線接點 15">
            <a:extLst>
              <a:ext uri="{FF2B5EF4-FFF2-40B4-BE49-F238E27FC236}">
                <a16:creationId xmlns:a16="http://schemas.microsoft.com/office/drawing/2014/main" id="{334D0B57-FD61-4150-BD27-5A21251E2DA2}"/>
              </a:ext>
            </a:extLst>
          </p:cNvPr>
          <p:cNvCxnSpPr/>
          <p:nvPr/>
        </p:nvCxnSpPr>
        <p:spPr>
          <a:xfrm>
            <a:off x="7878059" y="2085297"/>
            <a:ext cx="2146776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字方塊 16">
                <a:extLst>
                  <a:ext uri="{FF2B5EF4-FFF2-40B4-BE49-F238E27FC236}">
                    <a16:creationId xmlns:a16="http://schemas.microsoft.com/office/drawing/2014/main" id="{B290C6C8-565D-448D-9FCA-FE86CD6C7689}"/>
                  </a:ext>
                </a:extLst>
              </p:cNvPr>
              <p:cNvSpPr txBox="1"/>
              <p:nvPr/>
            </p:nvSpPr>
            <p:spPr>
              <a:xfrm>
                <a:off x="3008990" y="5416459"/>
                <a:ext cx="10089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文字方塊 16">
                <a:extLst>
                  <a:ext uri="{FF2B5EF4-FFF2-40B4-BE49-F238E27FC236}">
                    <a16:creationId xmlns:a16="http://schemas.microsoft.com/office/drawing/2014/main" id="{B290C6C8-565D-448D-9FCA-FE86CD6C76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990" y="5416459"/>
                <a:ext cx="1008994" cy="385555"/>
              </a:xfrm>
              <a:prstGeom prst="rect">
                <a:avLst/>
              </a:prstGeom>
              <a:blipFill>
                <a:blip r:embed="rId8"/>
                <a:stretch>
                  <a:fillRect l="-10909" b="-301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17">
                <a:extLst>
                  <a:ext uri="{FF2B5EF4-FFF2-40B4-BE49-F238E27FC236}">
                    <a16:creationId xmlns:a16="http://schemas.microsoft.com/office/drawing/2014/main" id="{10C5AE3D-2449-4C55-8305-0E7FA4EEAE2C}"/>
                  </a:ext>
                </a:extLst>
              </p:cNvPr>
              <p:cNvSpPr txBox="1"/>
              <p:nvPr/>
            </p:nvSpPr>
            <p:spPr>
              <a:xfrm>
                <a:off x="4017985" y="5433838"/>
                <a:ext cx="9804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9" name="文字方塊 17">
                <a:extLst>
                  <a:ext uri="{FF2B5EF4-FFF2-40B4-BE49-F238E27FC236}">
                    <a16:creationId xmlns:a16="http://schemas.microsoft.com/office/drawing/2014/main" id="{10C5AE3D-2449-4C55-8305-0E7FA4EEAE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985" y="5433838"/>
                <a:ext cx="980461" cy="369332"/>
              </a:xfrm>
              <a:prstGeom prst="rect">
                <a:avLst/>
              </a:prstGeom>
              <a:blipFill>
                <a:blip r:embed="rId9"/>
                <a:stretch>
                  <a:fillRect l="-3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6E1884A-AF46-4AB7-8270-307176A6EC40}"/>
                  </a:ext>
                </a:extLst>
              </p:cNvPr>
              <p:cNvSpPr/>
              <p:nvPr/>
            </p:nvSpPr>
            <p:spPr>
              <a:xfrm>
                <a:off x="2918397" y="5862936"/>
                <a:ext cx="2574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F6E1884A-AF46-4AB7-8270-307176A6EC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97" y="5862936"/>
                <a:ext cx="2574743" cy="461665"/>
              </a:xfrm>
              <a:prstGeom prst="rect">
                <a:avLst/>
              </a:prstGeom>
              <a:blipFill>
                <a:blip r:embed="rId10"/>
                <a:stretch>
                  <a:fillRect t="-125000" b="-190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19">
                <a:extLst>
                  <a:ext uri="{FF2B5EF4-FFF2-40B4-BE49-F238E27FC236}">
                    <a16:creationId xmlns:a16="http://schemas.microsoft.com/office/drawing/2014/main" id="{4ED5D513-1B53-4139-AFA6-B482B11B7DF9}"/>
                  </a:ext>
                </a:extLst>
              </p:cNvPr>
              <p:cNvSpPr txBox="1"/>
              <p:nvPr/>
            </p:nvSpPr>
            <p:spPr>
              <a:xfrm>
                <a:off x="5868848" y="5403352"/>
                <a:ext cx="3770712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1" name="文字方塊 19">
                <a:extLst>
                  <a:ext uri="{FF2B5EF4-FFF2-40B4-BE49-F238E27FC236}">
                    <a16:creationId xmlns:a16="http://schemas.microsoft.com/office/drawing/2014/main" id="{4ED5D513-1B53-4139-AFA6-B482B11B7DF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68848" y="5403352"/>
                <a:ext cx="3770712" cy="8962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直線接點 20">
            <a:extLst>
              <a:ext uri="{FF2B5EF4-FFF2-40B4-BE49-F238E27FC236}">
                <a16:creationId xmlns:a16="http://schemas.microsoft.com/office/drawing/2014/main" id="{3EF3D151-5526-4F53-8496-B24C0BBB4F04}"/>
              </a:ext>
            </a:extLst>
          </p:cNvPr>
          <p:cNvCxnSpPr>
            <a:cxnSpLocks/>
          </p:cNvCxnSpPr>
          <p:nvPr/>
        </p:nvCxnSpPr>
        <p:spPr>
          <a:xfrm>
            <a:off x="0" y="5168543"/>
            <a:ext cx="12192000" cy="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21">
                <a:extLst>
                  <a:ext uri="{FF2B5EF4-FFF2-40B4-BE49-F238E27FC236}">
                    <a16:creationId xmlns:a16="http://schemas.microsoft.com/office/drawing/2014/main" id="{BEB4A3F2-66C0-4DE9-BA86-E869BB23CF74}"/>
                  </a:ext>
                </a:extLst>
              </p:cNvPr>
              <p:cNvSpPr txBox="1"/>
              <p:nvPr/>
            </p:nvSpPr>
            <p:spPr>
              <a:xfrm>
                <a:off x="2042571" y="2754583"/>
                <a:ext cx="3798091" cy="77918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3" name="文字方塊 21">
                <a:extLst>
                  <a:ext uri="{FF2B5EF4-FFF2-40B4-BE49-F238E27FC236}">
                    <a16:creationId xmlns:a16="http://schemas.microsoft.com/office/drawing/2014/main" id="{BEB4A3F2-66C0-4DE9-BA86-E869BB23CF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2571" y="2754583"/>
                <a:ext cx="3798091" cy="77918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1BCF871-96EC-4ACE-8CAB-BA90C83815E3}"/>
                  </a:ext>
                </a:extLst>
              </p:cNvPr>
              <p:cNvSpPr/>
              <p:nvPr/>
            </p:nvSpPr>
            <p:spPr>
              <a:xfrm>
                <a:off x="7049685" y="2768004"/>
                <a:ext cx="1554913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21BCF871-96EC-4ACE-8CAB-BA90C83815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9685" y="2768004"/>
                <a:ext cx="1554913" cy="8570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23">
                <a:extLst>
                  <a:ext uri="{FF2B5EF4-FFF2-40B4-BE49-F238E27FC236}">
                    <a16:creationId xmlns:a16="http://schemas.microsoft.com/office/drawing/2014/main" id="{374F898B-2E26-49F7-BF2C-614CFCF767E2}"/>
                  </a:ext>
                </a:extLst>
              </p:cNvPr>
              <p:cNvSpPr txBox="1"/>
              <p:nvPr/>
            </p:nvSpPr>
            <p:spPr>
              <a:xfrm>
                <a:off x="1944383" y="4037530"/>
                <a:ext cx="1111393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5" name="文字方塊 23">
                <a:extLst>
                  <a:ext uri="{FF2B5EF4-FFF2-40B4-BE49-F238E27FC236}">
                    <a16:creationId xmlns:a16="http://schemas.microsoft.com/office/drawing/2014/main" id="{374F898B-2E26-49F7-BF2C-614CFCF767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4383" y="4037530"/>
                <a:ext cx="1111393" cy="7167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字方塊 24">
                <a:extLst>
                  <a:ext uri="{FF2B5EF4-FFF2-40B4-BE49-F238E27FC236}">
                    <a16:creationId xmlns:a16="http://schemas.microsoft.com/office/drawing/2014/main" id="{E46CBBDD-7E1A-495F-9856-2FEB9DAE69B0}"/>
                  </a:ext>
                </a:extLst>
              </p:cNvPr>
              <p:cNvSpPr txBox="1"/>
              <p:nvPr/>
            </p:nvSpPr>
            <p:spPr>
              <a:xfrm>
                <a:off x="3090192" y="4040314"/>
                <a:ext cx="1800108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6" name="文字方塊 24">
                <a:extLst>
                  <a:ext uri="{FF2B5EF4-FFF2-40B4-BE49-F238E27FC236}">
                    <a16:creationId xmlns:a16="http://schemas.microsoft.com/office/drawing/2014/main" id="{E46CBBDD-7E1A-495F-9856-2FEB9DAE69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0192" y="4040314"/>
                <a:ext cx="1800108" cy="7689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字方塊 25">
                <a:extLst>
                  <a:ext uri="{FF2B5EF4-FFF2-40B4-BE49-F238E27FC236}">
                    <a16:creationId xmlns:a16="http://schemas.microsoft.com/office/drawing/2014/main" id="{AC0F2DA6-910B-4BB2-8777-E3CD7EABC3EB}"/>
                  </a:ext>
                </a:extLst>
              </p:cNvPr>
              <p:cNvSpPr txBox="1"/>
              <p:nvPr/>
            </p:nvSpPr>
            <p:spPr>
              <a:xfrm>
                <a:off x="4897095" y="4071166"/>
                <a:ext cx="3037883" cy="74610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7" name="文字方塊 25">
                <a:extLst>
                  <a:ext uri="{FF2B5EF4-FFF2-40B4-BE49-F238E27FC236}">
                    <a16:creationId xmlns:a16="http://schemas.microsoft.com/office/drawing/2014/main" id="{AC0F2DA6-910B-4BB2-8777-E3CD7EABC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97095" y="4071166"/>
                <a:ext cx="3037883" cy="7461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8" name="直線接點 27">
            <a:extLst>
              <a:ext uri="{FF2B5EF4-FFF2-40B4-BE49-F238E27FC236}">
                <a16:creationId xmlns:a16="http://schemas.microsoft.com/office/drawing/2014/main" id="{71FB3A9A-1C86-4344-9002-902A07FAC91C}"/>
              </a:ext>
            </a:extLst>
          </p:cNvPr>
          <p:cNvCxnSpPr/>
          <p:nvPr/>
        </p:nvCxnSpPr>
        <p:spPr>
          <a:xfrm>
            <a:off x="5295082" y="4556670"/>
            <a:ext cx="552743" cy="295112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9" name="直線接點 29">
            <a:extLst>
              <a:ext uri="{FF2B5EF4-FFF2-40B4-BE49-F238E27FC236}">
                <a16:creationId xmlns:a16="http://schemas.microsoft.com/office/drawing/2014/main" id="{E56B2D90-7EAF-47CD-B1C5-E0141CF3C9B1}"/>
              </a:ext>
            </a:extLst>
          </p:cNvPr>
          <p:cNvCxnSpPr/>
          <p:nvPr/>
        </p:nvCxnSpPr>
        <p:spPr>
          <a:xfrm>
            <a:off x="5846006" y="4369192"/>
            <a:ext cx="602861" cy="231231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30">
                <a:extLst>
                  <a:ext uri="{FF2B5EF4-FFF2-40B4-BE49-F238E27FC236}">
                    <a16:creationId xmlns:a16="http://schemas.microsoft.com/office/drawing/2014/main" id="{23BA94DA-3A37-4150-9578-7D7CC652A500}"/>
                  </a:ext>
                </a:extLst>
              </p:cNvPr>
              <p:cNvSpPr txBox="1"/>
              <p:nvPr/>
            </p:nvSpPr>
            <p:spPr>
              <a:xfrm>
                <a:off x="4635268" y="1040124"/>
                <a:ext cx="2453557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0" name="文字方塊 30">
                <a:extLst>
                  <a:ext uri="{FF2B5EF4-FFF2-40B4-BE49-F238E27FC236}">
                    <a16:creationId xmlns:a16="http://schemas.microsoft.com/office/drawing/2014/main" id="{23BA94DA-3A37-4150-9578-7D7CC652A5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68" y="1040124"/>
                <a:ext cx="2453557" cy="55271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1" name="矩形 50">
            <a:extLst>
              <a:ext uri="{FF2B5EF4-FFF2-40B4-BE49-F238E27FC236}">
                <a16:creationId xmlns:a16="http://schemas.microsoft.com/office/drawing/2014/main" id="{F7EBF339-770C-4FDF-83B5-BEF781CB329E}"/>
              </a:ext>
            </a:extLst>
          </p:cNvPr>
          <p:cNvSpPr/>
          <p:nvPr/>
        </p:nvSpPr>
        <p:spPr>
          <a:xfrm>
            <a:off x="5023210" y="1623632"/>
            <a:ext cx="1392826" cy="820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52" name="直線單箭頭接點 3">
            <a:extLst>
              <a:ext uri="{FF2B5EF4-FFF2-40B4-BE49-F238E27FC236}">
                <a16:creationId xmlns:a16="http://schemas.microsoft.com/office/drawing/2014/main" id="{2DC48622-9DA8-407E-880D-F8EEE23C3494}"/>
              </a:ext>
            </a:extLst>
          </p:cNvPr>
          <p:cNvCxnSpPr/>
          <p:nvPr/>
        </p:nvCxnSpPr>
        <p:spPr>
          <a:xfrm flipH="1">
            <a:off x="2918396" y="3343595"/>
            <a:ext cx="1099588" cy="693935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57" name="直線單箭頭接點 3">
            <a:extLst>
              <a:ext uri="{FF2B5EF4-FFF2-40B4-BE49-F238E27FC236}">
                <a16:creationId xmlns:a16="http://schemas.microsoft.com/office/drawing/2014/main" id="{43345563-E3FC-4446-AC09-A10774556519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5911944" y="3186804"/>
            <a:ext cx="1137741" cy="9715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91572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4" grpId="0"/>
      <p:bldP spid="36" grpId="0"/>
      <p:bldP spid="43" grpId="0"/>
      <p:bldP spid="44" grpId="0"/>
      <p:bldP spid="45" grpId="0"/>
      <p:bldP spid="46" grpId="0"/>
      <p:bldP spid="47" grpId="0"/>
      <p:bldP spid="50" grpId="0"/>
      <p:bldP spid="5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C5635-B117-42B4-B69E-A26EA05E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 Find the best function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4">
                <a:extLst>
                  <a:ext uri="{FF2B5EF4-FFF2-40B4-BE49-F238E27FC236}">
                    <a16:creationId xmlns:a16="http://schemas.microsoft.com/office/drawing/2014/main" id="{2BB250F2-9A76-4D73-87D5-31562B5D2E31}"/>
                  </a:ext>
                </a:extLst>
              </p:cNvPr>
              <p:cNvSpPr txBox="1"/>
              <p:nvPr/>
            </p:nvSpPr>
            <p:spPr>
              <a:xfrm>
                <a:off x="2525486" y="1948849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4">
                <a:extLst>
                  <a:ext uri="{FF2B5EF4-FFF2-40B4-BE49-F238E27FC236}">
                    <a16:creationId xmlns:a16="http://schemas.microsoft.com/office/drawing/2014/main" id="{2BB250F2-9A76-4D73-87D5-31562B5D2E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5486" y="1948849"/>
                <a:ext cx="564706" cy="369332"/>
              </a:xfrm>
              <a:prstGeom prst="rect">
                <a:avLst/>
              </a:prstGeom>
              <a:blipFill>
                <a:blip r:embed="rId3"/>
                <a:stretch>
                  <a:fillRect l="-12903" r="-3226" b="-1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直線接點 5">
            <a:extLst>
              <a:ext uri="{FF2B5EF4-FFF2-40B4-BE49-F238E27FC236}">
                <a16:creationId xmlns:a16="http://schemas.microsoft.com/office/drawing/2014/main" id="{5411D556-BE17-4BA3-95B9-15585FB1C042}"/>
              </a:ext>
            </a:extLst>
          </p:cNvPr>
          <p:cNvCxnSpPr/>
          <p:nvPr/>
        </p:nvCxnSpPr>
        <p:spPr>
          <a:xfrm flipV="1">
            <a:off x="2018515" y="1948849"/>
            <a:ext cx="1481705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B20EA16-7291-481C-ACBC-83FC7E8053DA}"/>
                  </a:ext>
                </a:extLst>
              </p:cNvPr>
              <p:cNvSpPr/>
              <p:nvPr/>
            </p:nvSpPr>
            <p:spPr>
              <a:xfrm>
                <a:off x="1881195" y="1497910"/>
                <a:ext cx="17061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B20EA16-7291-481C-ACBC-83FC7E8053D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1195" y="1497910"/>
                <a:ext cx="170610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2B832A6-D076-499B-BFFA-AF3E264763B0}"/>
                  </a:ext>
                </a:extLst>
              </p:cNvPr>
              <p:cNvSpPr/>
              <p:nvPr/>
            </p:nvSpPr>
            <p:spPr>
              <a:xfrm>
                <a:off x="3374568" y="1294503"/>
                <a:ext cx="7050263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srgbClr val="00B05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srgbClr val="00B05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A2B832A6-D076-499B-BFFA-AF3E264763B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4568" y="1294503"/>
                <a:ext cx="7050263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12">
                <a:extLst>
                  <a:ext uri="{FF2B5EF4-FFF2-40B4-BE49-F238E27FC236}">
                    <a16:creationId xmlns:a16="http://schemas.microsoft.com/office/drawing/2014/main" id="{90986B8A-5E4B-4B7C-917A-49145FD4FBF2}"/>
                  </a:ext>
                </a:extLst>
              </p:cNvPr>
              <p:cNvSpPr txBox="1"/>
              <p:nvPr/>
            </p:nvSpPr>
            <p:spPr>
              <a:xfrm>
                <a:off x="5450328" y="1959574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12">
                <a:extLst>
                  <a:ext uri="{FF2B5EF4-FFF2-40B4-BE49-F238E27FC236}">
                    <a16:creationId xmlns:a16="http://schemas.microsoft.com/office/drawing/2014/main" id="{90986B8A-5E4B-4B7C-917A-49145FD4F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50328" y="1959574"/>
                <a:ext cx="564706" cy="369332"/>
              </a:xfrm>
              <a:prstGeom prst="rect">
                <a:avLst/>
              </a:prstGeom>
              <a:blipFill>
                <a:blip r:embed="rId6"/>
                <a:stretch>
                  <a:fillRect l="-12903" r="-322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3" name="直線接點 13">
            <a:extLst>
              <a:ext uri="{FF2B5EF4-FFF2-40B4-BE49-F238E27FC236}">
                <a16:creationId xmlns:a16="http://schemas.microsoft.com/office/drawing/2014/main" id="{C4CDA38E-AFD9-4A1A-91FE-8B89A1C729A4}"/>
              </a:ext>
            </a:extLst>
          </p:cNvPr>
          <p:cNvCxnSpPr/>
          <p:nvPr/>
        </p:nvCxnSpPr>
        <p:spPr>
          <a:xfrm flipV="1">
            <a:off x="4943357" y="1959574"/>
            <a:ext cx="1481705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14">
                <a:extLst>
                  <a:ext uri="{FF2B5EF4-FFF2-40B4-BE49-F238E27FC236}">
                    <a16:creationId xmlns:a16="http://schemas.microsoft.com/office/drawing/2014/main" id="{64CAA10E-F0A5-463F-9E95-1EF73CE7DF06}"/>
                  </a:ext>
                </a:extLst>
              </p:cNvPr>
              <p:cNvSpPr txBox="1"/>
              <p:nvPr/>
            </p:nvSpPr>
            <p:spPr>
              <a:xfrm>
                <a:off x="8775919" y="1959574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14">
                <a:extLst>
                  <a:ext uri="{FF2B5EF4-FFF2-40B4-BE49-F238E27FC236}">
                    <a16:creationId xmlns:a16="http://schemas.microsoft.com/office/drawing/2014/main" id="{64CAA10E-F0A5-463F-9E95-1EF73CE7DF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5919" y="1959574"/>
                <a:ext cx="564706" cy="369332"/>
              </a:xfrm>
              <a:prstGeom prst="rect">
                <a:avLst/>
              </a:prstGeom>
              <a:blipFill>
                <a:blip r:embed="rId7"/>
                <a:stretch>
                  <a:fillRect l="-13043" r="-434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線接點 15">
            <a:extLst>
              <a:ext uri="{FF2B5EF4-FFF2-40B4-BE49-F238E27FC236}">
                <a16:creationId xmlns:a16="http://schemas.microsoft.com/office/drawing/2014/main" id="{71DCAF90-DC3F-44AF-BD71-9C3B74CCBA20}"/>
              </a:ext>
            </a:extLst>
          </p:cNvPr>
          <p:cNvCxnSpPr/>
          <p:nvPr/>
        </p:nvCxnSpPr>
        <p:spPr>
          <a:xfrm>
            <a:off x="7878059" y="1959574"/>
            <a:ext cx="2146776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16">
                <a:extLst>
                  <a:ext uri="{FF2B5EF4-FFF2-40B4-BE49-F238E27FC236}">
                    <a16:creationId xmlns:a16="http://schemas.microsoft.com/office/drawing/2014/main" id="{B4C5E941-7C3A-4C2F-BC1D-1689CEF0186F}"/>
                  </a:ext>
                </a:extLst>
              </p:cNvPr>
              <p:cNvSpPr txBox="1"/>
              <p:nvPr/>
            </p:nvSpPr>
            <p:spPr>
              <a:xfrm>
                <a:off x="3008990" y="5358958"/>
                <a:ext cx="1008994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16">
                <a:extLst>
                  <a:ext uri="{FF2B5EF4-FFF2-40B4-BE49-F238E27FC236}">
                    <a16:creationId xmlns:a16="http://schemas.microsoft.com/office/drawing/2014/main" id="{B4C5E941-7C3A-4C2F-BC1D-1689CEF018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8990" y="5358958"/>
                <a:ext cx="1008994" cy="385555"/>
              </a:xfrm>
              <a:prstGeom prst="rect">
                <a:avLst/>
              </a:prstGeom>
              <a:blipFill>
                <a:blip r:embed="rId8"/>
                <a:stretch>
                  <a:fillRect l="-10909" b="-31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字方塊 17">
                <a:extLst>
                  <a:ext uri="{FF2B5EF4-FFF2-40B4-BE49-F238E27FC236}">
                    <a16:creationId xmlns:a16="http://schemas.microsoft.com/office/drawing/2014/main" id="{B9510401-8C9C-4128-8ECE-140B650A61E0}"/>
                  </a:ext>
                </a:extLst>
              </p:cNvPr>
              <p:cNvSpPr txBox="1"/>
              <p:nvPr/>
            </p:nvSpPr>
            <p:spPr>
              <a:xfrm>
                <a:off x="4017985" y="5376337"/>
                <a:ext cx="98046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7" name="文字方塊 17">
                <a:extLst>
                  <a:ext uri="{FF2B5EF4-FFF2-40B4-BE49-F238E27FC236}">
                    <a16:creationId xmlns:a16="http://schemas.microsoft.com/office/drawing/2014/main" id="{B9510401-8C9C-4128-8ECE-140B650A61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17985" y="5376337"/>
                <a:ext cx="980461" cy="369332"/>
              </a:xfrm>
              <a:prstGeom prst="rect">
                <a:avLst/>
              </a:prstGeom>
              <a:blipFill>
                <a:blip r:embed="rId9"/>
                <a:stretch>
                  <a:fillRect l="-310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A6A8B7D-BFF3-408B-98E7-0428F49851A0}"/>
                  </a:ext>
                </a:extLst>
              </p:cNvPr>
              <p:cNvSpPr/>
              <p:nvPr/>
            </p:nvSpPr>
            <p:spPr>
              <a:xfrm>
                <a:off x="2918397" y="5805435"/>
                <a:ext cx="2574743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1+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𝑒𝑥𝑝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3A6A8B7D-BFF3-408B-98E7-0428F4985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18397" y="5805435"/>
                <a:ext cx="2574743" cy="461665"/>
              </a:xfrm>
              <a:prstGeom prst="rect">
                <a:avLst/>
              </a:prstGeom>
              <a:blipFill>
                <a:blip r:embed="rId10"/>
                <a:stretch>
                  <a:fillRect t="-125000" b="-19078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字方塊 19">
                <a:extLst>
                  <a:ext uri="{FF2B5EF4-FFF2-40B4-BE49-F238E27FC236}">
                    <a16:creationId xmlns:a16="http://schemas.microsoft.com/office/drawing/2014/main" id="{B34FCA43-CA26-4FBC-A08A-E33A1F189FC4}"/>
                  </a:ext>
                </a:extLst>
              </p:cNvPr>
              <p:cNvSpPr txBox="1"/>
              <p:nvPr/>
            </p:nvSpPr>
            <p:spPr>
              <a:xfrm>
                <a:off x="5903948" y="5376338"/>
                <a:ext cx="3916585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𝑤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9" name="文字方塊 19">
                <a:extLst>
                  <a:ext uri="{FF2B5EF4-FFF2-40B4-BE49-F238E27FC236}">
                    <a16:creationId xmlns:a16="http://schemas.microsoft.com/office/drawing/2014/main" id="{B34FCA43-CA26-4FBC-A08A-E33A1F189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48" y="5376338"/>
                <a:ext cx="3916585" cy="89620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直線接點 20">
            <a:extLst>
              <a:ext uri="{FF2B5EF4-FFF2-40B4-BE49-F238E27FC236}">
                <a16:creationId xmlns:a16="http://schemas.microsoft.com/office/drawing/2014/main" id="{50AF57B1-C765-4332-9457-8268F3204271}"/>
              </a:ext>
            </a:extLst>
          </p:cNvPr>
          <p:cNvCxnSpPr>
            <a:cxnSpLocks/>
          </p:cNvCxnSpPr>
          <p:nvPr/>
        </p:nvCxnSpPr>
        <p:spPr>
          <a:xfrm>
            <a:off x="0" y="5242845"/>
            <a:ext cx="12192000" cy="0"/>
          </a:xfrm>
          <a:prstGeom prst="line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21">
                <a:extLst>
                  <a:ext uri="{FF2B5EF4-FFF2-40B4-BE49-F238E27FC236}">
                    <a16:creationId xmlns:a16="http://schemas.microsoft.com/office/drawing/2014/main" id="{4CFB9011-0401-45E5-AF44-17F315591FC0}"/>
                  </a:ext>
                </a:extLst>
              </p:cNvPr>
              <p:cNvSpPr txBox="1"/>
              <p:nvPr/>
            </p:nvSpPr>
            <p:spPr>
              <a:xfrm>
                <a:off x="1913286" y="2726138"/>
                <a:ext cx="5576142" cy="96039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1" name="文字方塊 21">
                <a:extLst>
                  <a:ext uri="{FF2B5EF4-FFF2-40B4-BE49-F238E27FC236}">
                    <a16:creationId xmlns:a16="http://schemas.microsoft.com/office/drawing/2014/main" id="{4CFB9011-0401-45E5-AF44-17F315591F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3286" y="2726138"/>
                <a:ext cx="5576142" cy="960391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66A1A9B-8727-446E-A70A-4258C57E107E}"/>
                  </a:ext>
                </a:extLst>
              </p:cNvPr>
              <p:cNvSpPr/>
              <p:nvPr/>
            </p:nvSpPr>
            <p:spPr>
              <a:xfrm>
                <a:off x="8115961" y="2868399"/>
                <a:ext cx="1554913" cy="85702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2" name="矩形 41">
                <a:extLst>
                  <a:ext uri="{FF2B5EF4-FFF2-40B4-BE49-F238E27FC236}">
                    <a16:creationId xmlns:a16="http://schemas.microsoft.com/office/drawing/2014/main" id="{E66A1A9B-8727-446E-A70A-4258C57E10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961" y="2868399"/>
                <a:ext cx="1554913" cy="857029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字方塊 23">
                <a:extLst>
                  <a:ext uri="{FF2B5EF4-FFF2-40B4-BE49-F238E27FC236}">
                    <a16:creationId xmlns:a16="http://schemas.microsoft.com/office/drawing/2014/main" id="{65BC4620-8879-41D9-9392-CAE47663025F}"/>
                  </a:ext>
                </a:extLst>
              </p:cNvPr>
              <p:cNvSpPr txBox="1"/>
              <p:nvPr/>
            </p:nvSpPr>
            <p:spPr>
              <a:xfrm>
                <a:off x="1801798" y="3981330"/>
                <a:ext cx="1929118" cy="76206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𝑙𝑛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zh-TW" altLang="en-US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3" name="文字方塊 23">
                <a:extLst>
                  <a:ext uri="{FF2B5EF4-FFF2-40B4-BE49-F238E27FC236}">
                    <a16:creationId xmlns:a16="http://schemas.microsoft.com/office/drawing/2014/main" id="{65BC4620-8879-41D9-9392-CAE4766302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1798" y="3981330"/>
                <a:ext cx="1929118" cy="76206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字方塊 24">
                <a:extLst>
                  <a:ext uri="{FF2B5EF4-FFF2-40B4-BE49-F238E27FC236}">
                    <a16:creationId xmlns:a16="http://schemas.microsoft.com/office/drawing/2014/main" id="{23F23017-DC8A-4793-BC16-EEAE36FC4DF1}"/>
                  </a:ext>
                </a:extLst>
              </p:cNvPr>
              <p:cNvSpPr txBox="1"/>
              <p:nvPr/>
            </p:nvSpPr>
            <p:spPr>
              <a:xfrm>
                <a:off x="3845386" y="3979368"/>
                <a:ext cx="2616614" cy="7689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𝜕𝜎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4" name="文字方塊 24">
                <a:extLst>
                  <a:ext uri="{FF2B5EF4-FFF2-40B4-BE49-F238E27FC236}">
                    <a16:creationId xmlns:a16="http://schemas.microsoft.com/office/drawing/2014/main" id="{23F23017-DC8A-4793-BC16-EEAE36FC4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45386" y="3979368"/>
                <a:ext cx="2616614" cy="768993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字方塊 25">
                <a:extLst>
                  <a:ext uri="{FF2B5EF4-FFF2-40B4-BE49-F238E27FC236}">
                    <a16:creationId xmlns:a16="http://schemas.microsoft.com/office/drawing/2014/main" id="{6D4F798D-BC39-439D-A97D-F83E3B180926}"/>
                  </a:ext>
                </a:extLst>
              </p:cNvPr>
              <p:cNvSpPr txBox="1"/>
              <p:nvPr/>
            </p:nvSpPr>
            <p:spPr>
              <a:xfrm>
                <a:off x="6576470" y="3989313"/>
                <a:ext cx="3854388" cy="7461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den>
                      </m:f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5" name="文字方塊 25">
                <a:extLst>
                  <a:ext uri="{FF2B5EF4-FFF2-40B4-BE49-F238E27FC236}">
                    <a16:creationId xmlns:a16="http://schemas.microsoft.com/office/drawing/2014/main" id="{6D4F798D-BC39-439D-A97D-F83E3B1809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470" y="3989313"/>
                <a:ext cx="3854388" cy="746102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矩形 45">
            <a:extLst>
              <a:ext uri="{FF2B5EF4-FFF2-40B4-BE49-F238E27FC236}">
                <a16:creationId xmlns:a16="http://schemas.microsoft.com/office/drawing/2014/main" id="{269EF8E3-9732-4BCA-A04D-522212BA3ED0}"/>
              </a:ext>
            </a:extLst>
          </p:cNvPr>
          <p:cNvSpPr/>
          <p:nvPr/>
        </p:nvSpPr>
        <p:spPr>
          <a:xfrm>
            <a:off x="5023210" y="1497909"/>
            <a:ext cx="1392826" cy="820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82760473-2689-4555-B73E-B00A4A85B94C}"/>
              </a:ext>
            </a:extLst>
          </p:cNvPr>
          <p:cNvSpPr/>
          <p:nvPr/>
        </p:nvSpPr>
        <p:spPr>
          <a:xfrm>
            <a:off x="7851943" y="1508634"/>
            <a:ext cx="2293543" cy="820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48" name="直線接點 33">
            <a:extLst>
              <a:ext uri="{FF2B5EF4-FFF2-40B4-BE49-F238E27FC236}">
                <a16:creationId xmlns:a16="http://schemas.microsoft.com/office/drawing/2014/main" id="{D029FE05-616F-4C41-AF7F-C55F1DCC8F0B}"/>
              </a:ext>
            </a:extLst>
          </p:cNvPr>
          <p:cNvCxnSpPr/>
          <p:nvPr/>
        </p:nvCxnSpPr>
        <p:spPr>
          <a:xfrm>
            <a:off x="7204971" y="4455315"/>
            <a:ext cx="1068172" cy="280101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49" name="直線接點 34">
            <a:extLst>
              <a:ext uri="{FF2B5EF4-FFF2-40B4-BE49-F238E27FC236}">
                <a16:creationId xmlns:a16="http://schemas.microsoft.com/office/drawing/2014/main" id="{61CEE88A-7F4D-4F37-8C55-A8B505551F61}"/>
              </a:ext>
            </a:extLst>
          </p:cNvPr>
          <p:cNvCxnSpPr/>
          <p:nvPr/>
        </p:nvCxnSpPr>
        <p:spPr>
          <a:xfrm>
            <a:off x="9039194" y="4245228"/>
            <a:ext cx="1391664" cy="313198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文字方塊 37">
                <a:extLst>
                  <a:ext uri="{FF2B5EF4-FFF2-40B4-BE49-F238E27FC236}">
                    <a16:creationId xmlns:a16="http://schemas.microsoft.com/office/drawing/2014/main" id="{BC5A56C4-53A9-4310-8F1C-F02D57297C4F}"/>
                  </a:ext>
                </a:extLst>
              </p:cNvPr>
              <p:cNvSpPr txBox="1"/>
              <p:nvPr/>
            </p:nvSpPr>
            <p:spPr>
              <a:xfrm>
                <a:off x="8123217" y="1051971"/>
                <a:ext cx="1788246" cy="43800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  <m:sup/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0" name="文字方塊 37">
                <a:extLst>
                  <a:ext uri="{FF2B5EF4-FFF2-40B4-BE49-F238E27FC236}">
                    <a16:creationId xmlns:a16="http://schemas.microsoft.com/office/drawing/2014/main" id="{BC5A56C4-53A9-4310-8F1C-F02D57297C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23217" y="1051971"/>
                <a:ext cx="1788246" cy="438005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1" name="直線單箭頭接點 38">
            <a:extLst>
              <a:ext uri="{FF2B5EF4-FFF2-40B4-BE49-F238E27FC236}">
                <a16:creationId xmlns:a16="http://schemas.microsoft.com/office/drawing/2014/main" id="{060824DA-AAD1-4DB3-9484-212C0339B504}"/>
              </a:ext>
            </a:extLst>
          </p:cNvPr>
          <p:cNvCxnSpPr/>
          <p:nvPr/>
        </p:nvCxnSpPr>
        <p:spPr>
          <a:xfrm flipH="1">
            <a:off x="3730917" y="3389824"/>
            <a:ext cx="1520235" cy="704660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2" name="文字方塊 40">
                <a:extLst>
                  <a:ext uri="{FF2B5EF4-FFF2-40B4-BE49-F238E27FC236}">
                    <a16:creationId xmlns:a16="http://schemas.microsoft.com/office/drawing/2014/main" id="{ABDC0E49-1792-43C6-B3C8-BCAE8D9C4ED7}"/>
                  </a:ext>
                </a:extLst>
              </p:cNvPr>
              <p:cNvSpPr txBox="1"/>
              <p:nvPr/>
            </p:nvSpPr>
            <p:spPr>
              <a:xfrm>
                <a:off x="4635268" y="914401"/>
                <a:ext cx="2448041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  <m:sup/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2" name="文字方塊 40">
                <a:extLst>
                  <a:ext uri="{FF2B5EF4-FFF2-40B4-BE49-F238E27FC236}">
                    <a16:creationId xmlns:a16="http://schemas.microsoft.com/office/drawing/2014/main" id="{ABDC0E49-1792-43C6-B3C8-BCAE8D9C4E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35268" y="914401"/>
                <a:ext cx="2448041" cy="55271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0637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7" grpId="0" animBg="1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房价预测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4600" y="838200"/>
            <a:ext cx="7010399" cy="5538048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 bwMode="auto">
          <a:xfrm flipV="1">
            <a:off x="3200400" y="2514600"/>
            <a:ext cx="6019800" cy="2590800"/>
          </a:xfrm>
          <a:prstGeom prst="line">
            <a:avLst/>
          </a:prstGeom>
          <a:ln>
            <a:solidFill>
              <a:srgbClr val="008080"/>
            </a:solidFill>
            <a:headEnd type="none" w="med" len="med"/>
            <a:tailEnd type="non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/>
              <p:cNvSpPr txBox="1"/>
              <p:nvPr/>
            </p:nvSpPr>
            <p:spPr>
              <a:xfrm>
                <a:off x="6705600" y="3733800"/>
                <a:ext cx="213360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>
                          <a:solidFill>
                            <a:srgbClr val="008080"/>
                          </a:solidFill>
                          <a:latin typeface="Cambria Math" panose="02040503050406030204" pitchFamily="18" charset="0"/>
                        </a:rPr>
                        <m:t>𝒚</m:t>
                      </m:r>
                      <m:r>
                        <a:rPr lang="en-US" altLang="zh-CN" b="1" i="1">
                          <a:solidFill>
                            <a:srgbClr val="00808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1" i="1">
                          <a:solidFill>
                            <a:srgbClr val="008080"/>
                          </a:solidFill>
                          <a:latin typeface="Cambria Math" panose="02040503050406030204" pitchFamily="18" charset="0"/>
                        </a:rPr>
                        <m:t>𝒘𝒙</m:t>
                      </m:r>
                      <m:r>
                        <a:rPr lang="en-US" altLang="zh-CN" b="1" i="1">
                          <a:solidFill>
                            <a:srgbClr val="00808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1" i="1">
                          <a:solidFill>
                            <a:srgbClr val="008080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b="1" dirty="0">
                  <a:solidFill>
                    <a:srgbClr val="008080"/>
                  </a:solidFill>
                </a:endParaRPr>
              </a:p>
            </p:txBody>
          </p:sp>
        </mc:Choice>
        <mc:Fallback xmlns=""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5600" y="3733800"/>
                <a:ext cx="2133600" cy="43088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2895600" y="126239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rgbClr val="3C52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一元线性回归</a:t>
            </a:r>
          </a:p>
        </p:txBody>
      </p:sp>
    </p:spTree>
    <p:extLst>
      <p:ext uri="{BB962C8B-B14F-4D97-AF65-F5344CB8AC3E}">
        <p14:creationId xmlns:p14="http://schemas.microsoft.com/office/powerpoint/2010/main" val="111809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7C5635-B117-42B4-B69E-A26EA05E2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Step3: Find the best function</a:t>
            </a:r>
            <a:endParaRPr lang="zh-CN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145948-0FE5-4844-A559-3959901BA63F}"/>
              </a:ext>
            </a:extLst>
          </p:cNvPr>
          <p:cNvSpPr txBox="1">
            <a:spLocks/>
          </p:cNvSpPr>
          <p:nvPr/>
        </p:nvSpPr>
        <p:spPr>
          <a:xfrm>
            <a:off x="2305050" y="1658564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Tx/>
              <a:buSzTx/>
              <a:defRPr/>
            </a:pPr>
            <a:endParaRPr lang="zh-TW" altLang="en-US" sz="240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fontAlgn="auto">
              <a:spcAft>
                <a:spcPts val="0"/>
              </a:spcAft>
              <a:buClrTx/>
              <a:buSzTx/>
              <a:defRPr/>
            </a:pPr>
            <a:endParaRPr lang="zh-TW" altLang="en-US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  <a:p>
            <a:pPr fontAlgn="auto">
              <a:spcAft>
                <a:spcPts val="0"/>
              </a:spcAft>
              <a:buClrTx/>
              <a:buSzTx/>
              <a:defRPr/>
            </a:pPr>
            <a:endParaRPr lang="zh-TW" altLang="en-US" dirty="0">
              <a:solidFill>
                <a:sysClr val="windowText" lastClr="000000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19">
                <a:extLst>
                  <a:ext uri="{FF2B5EF4-FFF2-40B4-BE49-F238E27FC236}">
                    <a16:creationId xmlns:a16="http://schemas.microsoft.com/office/drawing/2014/main" id="{1DFED938-3DA4-4410-9A41-D20602C9DB66}"/>
                  </a:ext>
                </a:extLst>
              </p:cNvPr>
              <p:cNvSpPr txBox="1"/>
              <p:nvPr/>
            </p:nvSpPr>
            <p:spPr>
              <a:xfrm>
                <a:off x="2092091" y="2177974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19">
                <a:extLst>
                  <a:ext uri="{FF2B5EF4-FFF2-40B4-BE49-F238E27FC236}">
                    <a16:creationId xmlns:a16="http://schemas.microsoft.com/office/drawing/2014/main" id="{1DFED938-3DA4-4410-9A41-D20602C9DB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2091" y="2177974"/>
                <a:ext cx="564706" cy="369332"/>
              </a:xfrm>
              <a:prstGeom prst="rect">
                <a:avLst/>
              </a:prstGeom>
              <a:blipFill>
                <a:blip r:embed="rId3"/>
                <a:stretch>
                  <a:fillRect l="-12903" r="-322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" name="直線接點 20">
            <a:extLst>
              <a:ext uri="{FF2B5EF4-FFF2-40B4-BE49-F238E27FC236}">
                <a16:creationId xmlns:a16="http://schemas.microsoft.com/office/drawing/2014/main" id="{4B768A7E-4576-456E-8A1B-2CB8D3F2E21E}"/>
              </a:ext>
            </a:extLst>
          </p:cNvPr>
          <p:cNvCxnSpPr/>
          <p:nvPr/>
        </p:nvCxnSpPr>
        <p:spPr>
          <a:xfrm flipV="1">
            <a:off x="1585120" y="2177974"/>
            <a:ext cx="1481705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E9B842A-001E-457C-A96B-BE1195045C69}"/>
                  </a:ext>
                </a:extLst>
              </p:cNvPr>
              <p:cNvSpPr/>
              <p:nvPr/>
            </p:nvSpPr>
            <p:spPr>
              <a:xfrm>
                <a:off x="1447800" y="1727035"/>
                <a:ext cx="1706108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𝑙𝑛𝐿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FE9B842A-001E-457C-A96B-BE1195045C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47800" y="1727035"/>
                <a:ext cx="1706108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FB7557C-1E46-43AB-84F5-427D021A0A3F}"/>
                  </a:ext>
                </a:extLst>
              </p:cNvPr>
              <p:cNvSpPr/>
              <p:nvPr/>
            </p:nvSpPr>
            <p:spPr>
              <a:xfrm>
                <a:off x="2941172" y="1523628"/>
                <a:ext cx="7014228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x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𝑙𝑛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x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FB7557C-1E46-43AB-84F5-427D021A0A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172" y="1523628"/>
                <a:ext cx="7014228" cy="9885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23">
                <a:extLst>
                  <a:ext uri="{FF2B5EF4-FFF2-40B4-BE49-F238E27FC236}">
                    <a16:creationId xmlns:a16="http://schemas.microsoft.com/office/drawing/2014/main" id="{3DE11C37-2298-44D4-BD52-09ECA5090E0B}"/>
                  </a:ext>
                </a:extLst>
              </p:cNvPr>
              <p:cNvSpPr txBox="1"/>
              <p:nvPr/>
            </p:nvSpPr>
            <p:spPr>
              <a:xfrm>
                <a:off x="5016933" y="2188699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8" name="文字方塊 23">
                <a:extLst>
                  <a:ext uri="{FF2B5EF4-FFF2-40B4-BE49-F238E27FC236}">
                    <a16:creationId xmlns:a16="http://schemas.microsoft.com/office/drawing/2014/main" id="{3DE11C37-2298-44D4-BD52-09ECA5090E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16933" y="2188699"/>
                <a:ext cx="564706" cy="369332"/>
              </a:xfrm>
              <a:prstGeom prst="rect">
                <a:avLst/>
              </a:prstGeom>
              <a:blipFill>
                <a:blip r:embed="rId6"/>
                <a:stretch>
                  <a:fillRect l="-12903" r="-3226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線接點 24">
            <a:extLst>
              <a:ext uri="{FF2B5EF4-FFF2-40B4-BE49-F238E27FC236}">
                <a16:creationId xmlns:a16="http://schemas.microsoft.com/office/drawing/2014/main" id="{B6DF03AE-704C-43FE-B611-7ABA1AAF2970}"/>
              </a:ext>
            </a:extLst>
          </p:cNvPr>
          <p:cNvCxnSpPr/>
          <p:nvPr/>
        </p:nvCxnSpPr>
        <p:spPr>
          <a:xfrm flipV="1">
            <a:off x="4509962" y="2188699"/>
            <a:ext cx="1481705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字方塊 25">
                <a:extLst>
                  <a:ext uri="{FF2B5EF4-FFF2-40B4-BE49-F238E27FC236}">
                    <a16:creationId xmlns:a16="http://schemas.microsoft.com/office/drawing/2014/main" id="{D8F0DBD6-448C-4951-A18D-29AFCF25C5EA}"/>
                  </a:ext>
                </a:extLst>
              </p:cNvPr>
              <p:cNvSpPr txBox="1"/>
              <p:nvPr/>
            </p:nvSpPr>
            <p:spPr>
              <a:xfrm>
                <a:off x="8342524" y="2188699"/>
                <a:ext cx="56470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TW" altLang="en-US" sz="2400" i="1">
                          <a:solidFill>
                            <a:srgbClr val="0000FF"/>
                          </a:solidFill>
                          <a:latin typeface="Cambria Math" panose="02040503050406030204" pitchFamily="18" charset="0"/>
                        </a:rPr>
                        <m:t>𝜕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srgbClr val="0000FF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srgbClr val="0000FF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0" name="文字方塊 25">
                <a:extLst>
                  <a:ext uri="{FF2B5EF4-FFF2-40B4-BE49-F238E27FC236}">
                    <a16:creationId xmlns:a16="http://schemas.microsoft.com/office/drawing/2014/main" id="{D8F0DBD6-448C-4951-A18D-29AFCF25C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2524" y="2188699"/>
                <a:ext cx="564706" cy="369332"/>
              </a:xfrm>
              <a:prstGeom prst="rect">
                <a:avLst/>
              </a:prstGeom>
              <a:blipFill>
                <a:blip r:embed="rId7"/>
                <a:stretch>
                  <a:fillRect l="-13043" r="-4348" b="-14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線接點 26">
            <a:extLst>
              <a:ext uri="{FF2B5EF4-FFF2-40B4-BE49-F238E27FC236}">
                <a16:creationId xmlns:a16="http://schemas.microsoft.com/office/drawing/2014/main" id="{B82CDB37-03A7-48A0-A0E9-90F9763C3A96}"/>
              </a:ext>
            </a:extLst>
          </p:cNvPr>
          <p:cNvCxnSpPr/>
          <p:nvPr/>
        </p:nvCxnSpPr>
        <p:spPr>
          <a:xfrm>
            <a:off x="7444664" y="2188699"/>
            <a:ext cx="2146776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0D5DF956-FF17-4A82-A821-5F33F65AA0C1}"/>
              </a:ext>
            </a:extLst>
          </p:cNvPr>
          <p:cNvSpPr/>
          <p:nvPr/>
        </p:nvSpPr>
        <p:spPr>
          <a:xfrm>
            <a:off x="4589815" y="1727034"/>
            <a:ext cx="1392826" cy="820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E27DAA27-4763-42BE-92AA-E1628749DD90}"/>
              </a:ext>
            </a:extLst>
          </p:cNvPr>
          <p:cNvSpPr/>
          <p:nvPr/>
        </p:nvSpPr>
        <p:spPr>
          <a:xfrm>
            <a:off x="7418548" y="1737759"/>
            <a:ext cx="2293543" cy="820272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785AC11-B5D5-41C0-9B26-C654B41C3F67}"/>
                  </a:ext>
                </a:extLst>
              </p:cNvPr>
              <p:cNvSpPr/>
              <p:nvPr/>
            </p:nvSpPr>
            <p:spPr>
              <a:xfrm>
                <a:off x="1511253" y="2647104"/>
                <a:ext cx="7234416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  <m:sup/>
                              </m:sSub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1−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sSubSup>
                                <m:sSubSup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𝑛𝑖</m:t>
                                  </m:r>
                                </m:sub>
                                <m:sup/>
                              </m:sSubSup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6785AC11-B5D5-41C0-9B26-C654B41C3F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11253" y="2647104"/>
                <a:ext cx="7234416" cy="98854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FE4C736-32D8-4721-975D-D5931C5B42F1}"/>
                  </a:ext>
                </a:extLst>
              </p:cNvPr>
              <p:cNvSpPr/>
              <p:nvPr/>
            </p:nvSpPr>
            <p:spPr>
              <a:xfrm>
                <a:off x="1505849" y="3661782"/>
                <a:ext cx="7222362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</m:nary>
                      <m:sSubSup>
                        <m:sSub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  <m:sup/>
                      </m:sSubSup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7FE4C736-32D8-4721-975D-D5931C5B42F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849" y="3661782"/>
                <a:ext cx="7222362" cy="98854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線接點 36">
            <a:extLst>
              <a:ext uri="{FF2B5EF4-FFF2-40B4-BE49-F238E27FC236}">
                <a16:creationId xmlns:a16="http://schemas.microsoft.com/office/drawing/2014/main" id="{A9C3DCF9-80B2-435C-8110-7FAF0F6BD426}"/>
              </a:ext>
            </a:extLst>
          </p:cNvPr>
          <p:cNvCxnSpPr/>
          <p:nvPr/>
        </p:nvCxnSpPr>
        <p:spPr>
          <a:xfrm>
            <a:off x="3230686" y="3985251"/>
            <a:ext cx="1625377" cy="31640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  <p:cxnSp>
        <p:nvCxnSpPr>
          <p:cNvPr id="17" name="直線接點 38">
            <a:extLst>
              <a:ext uri="{FF2B5EF4-FFF2-40B4-BE49-F238E27FC236}">
                <a16:creationId xmlns:a16="http://schemas.microsoft.com/office/drawing/2014/main" id="{19D2FD75-41DB-4632-916D-76B2A7561808}"/>
              </a:ext>
            </a:extLst>
          </p:cNvPr>
          <p:cNvCxnSpPr/>
          <p:nvPr/>
        </p:nvCxnSpPr>
        <p:spPr>
          <a:xfrm>
            <a:off x="5170381" y="3466754"/>
            <a:ext cx="329061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p:cxnSp>
        <p:nvCxnSpPr>
          <p:cNvPr id="18" name="直線接點 40">
            <a:extLst>
              <a:ext uri="{FF2B5EF4-FFF2-40B4-BE49-F238E27FC236}">
                <a16:creationId xmlns:a16="http://schemas.microsoft.com/office/drawing/2014/main" id="{371F9175-CDBC-40DD-B434-7AC532060E39}"/>
              </a:ext>
            </a:extLst>
          </p:cNvPr>
          <p:cNvCxnSpPr/>
          <p:nvPr/>
        </p:nvCxnSpPr>
        <p:spPr>
          <a:xfrm>
            <a:off x="8163831" y="3455396"/>
            <a:ext cx="329061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02F63EA-BFCC-4ABE-90AC-741421E95A43}"/>
                  </a:ext>
                </a:extLst>
              </p:cNvPr>
              <p:cNvSpPr/>
              <p:nvPr/>
            </p:nvSpPr>
            <p:spPr>
              <a:xfrm>
                <a:off x="1505850" y="4588319"/>
                <a:ext cx="3888821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Sup>
                            <m:sSub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  <m:sup/>
                          </m:sSub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矩形 18">
                <a:extLst>
                  <a:ext uri="{FF2B5EF4-FFF2-40B4-BE49-F238E27FC236}">
                    <a16:creationId xmlns:a16="http://schemas.microsoft.com/office/drawing/2014/main" id="{802F63EA-BFCC-4ABE-90AC-741421E95A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5850" y="4588319"/>
                <a:ext cx="3888821" cy="98854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0" name="直線接點 42">
            <a:extLst>
              <a:ext uri="{FF2B5EF4-FFF2-40B4-BE49-F238E27FC236}">
                <a16:creationId xmlns:a16="http://schemas.microsoft.com/office/drawing/2014/main" id="{D0C3EF59-4070-405A-90CD-D88F692C47B6}"/>
              </a:ext>
            </a:extLst>
          </p:cNvPr>
          <p:cNvCxnSpPr/>
          <p:nvPr/>
        </p:nvCxnSpPr>
        <p:spPr>
          <a:xfrm>
            <a:off x="3291231" y="3327210"/>
            <a:ext cx="2165730" cy="0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cxnSp>
        <p:nvCxnSpPr>
          <p:cNvPr id="21" name="直線接點 45">
            <a:extLst>
              <a:ext uri="{FF2B5EF4-FFF2-40B4-BE49-F238E27FC236}">
                <a16:creationId xmlns:a16="http://schemas.microsoft.com/office/drawing/2014/main" id="{88455564-D3E6-43AE-9D01-FA58916CBE83}"/>
              </a:ext>
            </a:extLst>
          </p:cNvPr>
          <p:cNvCxnSpPr/>
          <p:nvPr/>
        </p:nvCxnSpPr>
        <p:spPr>
          <a:xfrm>
            <a:off x="6973117" y="3327210"/>
            <a:ext cx="1519774" cy="0"/>
          </a:xfrm>
          <a:prstGeom prst="line">
            <a:avLst/>
          </a:prstGeom>
          <a:noFill/>
          <a:ln w="5715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7A1C9FD-AE8A-4A36-AD33-1961F035B6B1}"/>
                  </a:ext>
                </a:extLst>
              </p:cNvPr>
              <p:cNvSpPr/>
              <p:nvPr/>
            </p:nvSpPr>
            <p:spPr>
              <a:xfrm>
                <a:off x="5884445" y="5336060"/>
                <a:ext cx="516455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97A1C9FD-AE8A-4A36-AD33-1961F035B6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4445" y="5336060"/>
                <a:ext cx="5164555" cy="9885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直線接點 48">
            <a:extLst>
              <a:ext uri="{FF2B5EF4-FFF2-40B4-BE49-F238E27FC236}">
                <a16:creationId xmlns:a16="http://schemas.microsoft.com/office/drawing/2014/main" id="{6B0E340E-6C20-437C-8C93-9C171344B85E}"/>
              </a:ext>
            </a:extLst>
          </p:cNvPr>
          <p:cNvCxnSpPr/>
          <p:nvPr/>
        </p:nvCxnSpPr>
        <p:spPr>
          <a:xfrm>
            <a:off x="8640554" y="6017695"/>
            <a:ext cx="1797504" cy="0"/>
          </a:xfrm>
          <a:prstGeom prst="line">
            <a:avLst/>
          </a:prstGeom>
          <a:noFill/>
          <a:ln w="76200" cap="flat" cmpd="sng" algn="ctr">
            <a:solidFill>
              <a:srgbClr val="00B050"/>
            </a:solidFill>
            <a:prstDash val="solid"/>
            <a:miter lim="800000"/>
          </a:ln>
          <a:effectLst/>
        </p:spPr>
      </p:cxnSp>
      <p:sp>
        <p:nvSpPr>
          <p:cNvPr id="24" name="文字方塊 50">
            <a:extLst>
              <a:ext uri="{FF2B5EF4-FFF2-40B4-BE49-F238E27FC236}">
                <a16:creationId xmlns:a16="http://schemas.microsoft.com/office/drawing/2014/main" id="{42B2C97E-DEA4-4B16-A70A-00B46B5EFE25}"/>
              </a:ext>
            </a:extLst>
          </p:cNvPr>
          <p:cNvSpPr txBox="1"/>
          <p:nvPr/>
        </p:nvSpPr>
        <p:spPr>
          <a:xfrm>
            <a:off x="6629400" y="4828533"/>
            <a:ext cx="4224218" cy="461665"/>
          </a:xfrm>
          <a:prstGeom prst="rect">
            <a:avLst/>
          </a:prstGeom>
          <a:gradFill rotWithShape="1">
            <a:gsLst>
              <a:gs pos="0">
                <a:srgbClr val="70AD47">
                  <a:satMod val="103000"/>
                  <a:lumMod val="102000"/>
                  <a:tint val="94000"/>
                </a:srgbClr>
              </a:gs>
              <a:gs pos="50000">
                <a:srgbClr val="70AD47">
                  <a:satMod val="110000"/>
                  <a:lumMod val="100000"/>
                  <a:shade val="100000"/>
                </a:srgbClr>
              </a:gs>
              <a:gs pos="100000">
                <a:srgbClr val="70AD47">
                  <a:lumMod val="99000"/>
                  <a:satMod val="120000"/>
                  <a:shade val="78000"/>
                </a:srgb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Larger difference, larger update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52">
                <a:extLst>
                  <a:ext uri="{FF2B5EF4-FFF2-40B4-BE49-F238E27FC236}">
                    <a16:creationId xmlns:a16="http://schemas.microsoft.com/office/drawing/2014/main" id="{0377028A-B6FB-4CD6-868C-D2032FBD3C59}"/>
                  </a:ext>
                </a:extLst>
              </p:cNvPr>
              <p:cNvSpPr txBox="1"/>
              <p:nvPr/>
            </p:nvSpPr>
            <p:spPr>
              <a:xfrm>
                <a:off x="7804437" y="1256081"/>
                <a:ext cx="1784591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x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x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文字方塊 52">
                <a:extLst>
                  <a:ext uri="{FF2B5EF4-FFF2-40B4-BE49-F238E27FC236}">
                    <a16:creationId xmlns:a16="http://schemas.microsoft.com/office/drawing/2014/main" id="{0377028A-B6FB-4CD6-868C-D2032FBD3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4437" y="1256081"/>
                <a:ext cx="1784591" cy="385555"/>
              </a:xfrm>
              <a:prstGeom prst="rect">
                <a:avLst/>
              </a:prstGeom>
              <a:blipFill>
                <a:blip r:embed="rId12"/>
                <a:stretch>
                  <a:fillRect l="-341" r="-1024" b="-317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字方塊 53">
                <a:extLst>
                  <a:ext uri="{FF2B5EF4-FFF2-40B4-BE49-F238E27FC236}">
                    <a16:creationId xmlns:a16="http://schemas.microsoft.com/office/drawing/2014/main" id="{BD1BD050-C466-430A-AD88-2EE19E5DFC79}"/>
                  </a:ext>
                </a:extLst>
              </p:cNvPr>
              <p:cNvSpPr txBox="1"/>
              <p:nvPr/>
            </p:nvSpPr>
            <p:spPr>
              <a:xfrm>
                <a:off x="4201873" y="1143526"/>
                <a:ext cx="2442785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6" name="文字方塊 53">
                <a:extLst>
                  <a:ext uri="{FF2B5EF4-FFF2-40B4-BE49-F238E27FC236}">
                    <a16:creationId xmlns:a16="http://schemas.microsoft.com/office/drawing/2014/main" id="{BD1BD050-C466-430A-AD88-2EE19E5DF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1873" y="1143526"/>
                <a:ext cx="2442785" cy="5527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直線接點 55">
            <a:extLst>
              <a:ext uri="{FF2B5EF4-FFF2-40B4-BE49-F238E27FC236}">
                <a16:creationId xmlns:a16="http://schemas.microsoft.com/office/drawing/2014/main" id="{35BF14CE-44FB-4590-9897-0309D6BFA0AE}"/>
              </a:ext>
            </a:extLst>
          </p:cNvPr>
          <p:cNvCxnSpPr/>
          <p:nvPr/>
        </p:nvCxnSpPr>
        <p:spPr>
          <a:xfrm>
            <a:off x="8345260" y="4339470"/>
            <a:ext cx="329061" cy="0"/>
          </a:xfrm>
          <a:prstGeom prst="line">
            <a:avLst/>
          </a:prstGeom>
          <a:noFill/>
          <a:ln w="28575" cap="flat" cmpd="sng" algn="ctr">
            <a:solidFill>
              <a:srgbClr val="0000FF"/>
            </a:solidFill>
            <a:prstDash val="solid"/>
            <a:miter lim="800000"/>
          </a:ln>
          <a:effectLst/>
        </p:spPr>
      </p:cxnSp>
      <p:cxnSp>
        <p:nvCxnSpPr>
          <p:cNvPr id="28" name="直線接點 57">
            <a:extLst>
              <a:ext uri="{FF2B5EF4-FFF2-40B4-BE49-F238E27FC236}">
                <a16:creationId xmlns:a16="http://schemas.microsoft.com/office/drawing/2014/main" id="{B3CE1962-91EB-404A-954F-295FED24F3ED}"/>
              </a:ext>
            </a:extLst>
          </p:cNvPr>
          <p:cNvCxnSpPr/>
          <p:nvPr/>
        </p:nvCxnSpPr>
        <p:spPr>
          <a:xfrm>
            <a:off x="6538454" y="3935846"/>
            <a:ext cx="1625377" cy="316406"/>
          </a:xfrm>
          <a:prstGeom prst="line">
            <a:avLst/>
          </a:prstGeom>
          <a:noFill/>
          <a:ln w="28575" cap="flat" cmpd="sng" algn="ctr">
            <a:solidFill>
              <a:srgbClr val="FF0000"/>
            </a:solidFill>
            <a:prstDash val="solid"/>
            <a:miter lim="800000"/>
          </a:ln>
          <a:effectLst/>
        </p:spPr>
      </p:cxnSp>
    </p:spTree>
    <p:extLst>
      <p:ext uri="{BB962C8B-B14F-4D97-AF65-F5344CB8AC3E}">
        <p14:creationId xmlns:p14="http://schemas.microsoft.com/office/powerpoint/2010/main" val="1445630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9" grpId="0"/>
      <p:bldP spid="22" grpId="0"/>
      <p:bldP spid="24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/>
          <p:nvPr/>
        </p:nvSpPr>
        <p:spPr>
          <a:xfrm>
            <a:off x="1745848" y="81402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Logistic Regression</a:t>
            </a:r>
            <a:endParaRPr lang="zh-TW" altLang="en-US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4"/>
          <p:cNvSpPr txBox="1"/>
          <p:nvPr/>
        </p:nvSpPr>
        <p:spPr>
          <a:xfrm>
            <a:off x="7162800" y="109911"/>
            <a:ext cx="388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b="1" i="1" u="sng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Linear Regression</a:t>
            </a:r>
            <a:endParaRPr lang="zh-TW" altLang="en-US" b="1" i="1" u="sng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52400" y="91977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1: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52400" y="290904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2: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23" name="直線接點 22"/>
          <p:cNvCxnSpPr>
            <a:cxnSpLocks/>
          </p:cNvCxnSpPr>
          <p:nvPr/>
        </p:nvCxnSpPr>
        <p:spPr>
          <a:xfrm>
            <a:off x="0" y="2161275"/>
            <a:ext cx="121920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線接點 25"/>
          <p:cNvCxnSpPr/>
          <p:nvPr/>
        </p:nvCxnSpPr>
        <p:spPr>
          <a:xfrm>
            <a:off x="6705600" y="-203815"/>
            <a:ext cx="0" cy="4732272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字方塊 2"/>
          <p:cNvSpPr txBox="1"/>
          <p:nvPr/>
        </p:nvSpPr>
        <p:spPr>
          <a:xfrm>
            <a:off x="2542544" y="1699610"/>
            <a:ext cx="3301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 between 0 and 1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26"/>
          <p:cNvSpPr txBox="1"/>
          <p:nvPr/>
        </p:nvSpPr>
        <p:spPr>
          <a:xfrm>
            <a:off x="8653108" y="1680869"/>
            <a:ext cx="26244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Output: any value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12"/>
              <p:cNvSpPr txBox="1"/>
              <p:nvPr/>
            </p:nvSpPr>
            <p:spPr>
              <a:xfrm>
                <a:off x="2176839" y="3447630"/>
                <a:ext cx="2964529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𝑙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6839" y="3447630"/>
                <a:ext cx="2964529" cy="89620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13"/>
              <p:cNvSpPr txBox="1"/>
              <p:nvPr/>
            </p:nvSpPr>
            <p:spPr>
              <a:xfrm>
                <a:off x="2045222" y="2944408"/>
                <a:ext cx="4126978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0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2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5222" y="2944408"/>
                <a:ext cx="4126978" cy="461665"/>
              </a:xfrm>
              <a:prstGeom prst="rect">
                <a:avLst/>
              </a:prstGeom>
              <a:blipFill>
                <a:blip r:embed="rId4"/>
                <a:stretch>
                  <a:fillRect l="-44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字方塊 15"/>
              <p:cNvSpPr txBox="1"/>
              <p:nvPr/>
            </p:nvSpPr>
            <p:spPr>
              <a:xfrm>
                <a:off x="2026173" y="2392109"/>
                <a:ext cx="3191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6" name="文字方塊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6173" y="2392109"/>
                <a:ext cx="3191755" cy="461665"/>
              </a:xfrm>
              <a:prstGeom prst="rect">
                <a:avLst/>
              </a:prstGeom>
              <a:blipFill>
                <a:blip r:embed="rId5"/>
                <a:stretch>
                  <a:fillRect l="-2863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矩形 16"/>
          <p:cNvSpPr/>
          <p:nvPr/>
        </p:nvSpPr>
        <p:spPr>
          <a:xfrm>
            <a:off x="2042395" y="2889031"/>
            <a:ext cx="3734436" cy="55847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17"/>
              <p:cNvSpPr txBox="1"/>
              <p:nvPr/>
            </p:nvSpPr>
            <p:spPr>
              <a:xfrm>
                <a:off x="7398629" y="3466089"/>
                <a:ext cx="342177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629" y="3466089"/>
                <a:ext cx="3421771" cy="89620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18"/>
              <p:cNvSpPr txBox="1"/>
              <p:nvPr/>
            </p:nvSpPr>
            <p:spPr>
              <a:xfrm>
                <a:off x="7411637" y="2410873"/>
                <a:ext cx="319175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1637" y="2410873"/>
                <a:ext cx="3191755" cy="461665"/>
              </a:xfrm>
              <a:prstGeom prst="rect">
                <a:avLst/>
              </a:prstGeom>
              <a:blipFill>
                <a:blip r:embed="rId7"/>
                <a:stretch>
                  <a:fillRect l="-3059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19"/>
              <p:cNvSpPr txBox="1"/>
              <p:nvPr/>
            </p:nvSpPr>
            <p:spPr>
              <a:xfrm>
                <a:off x="7434387" y="2947501"/>
                <a:ext cx="2869959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a real number</a:t>
                </a:r>
                <a:endParaRPr lang="zh-TW" altLang="en-US" sz="2400" dirty="0">
                  <a:solidFill>
                    <a:srgbClr val="0070C0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1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4387" y="2947501"/>
                <a:ext cx="2869959" cy="461665"/>
              </a:xfrm>
              <a:prstGeom prst="rect">
                <a:avLst/>
              </a:prstGeom>
              <a:blipFill>
                <a:blip r:embed="rId8"/>
                <a:stretch>
                  <a:fillRect l="-638" t="-10667" b="-30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直線接點 24"/>
          <p:cNvCxnSpPr>
            <a:cxnSpLocks/>
          </p:cNvCxnSpPr>
          <p:nvPr/>
        </p:nvCxnSpPr>
        <p:spPr>
          <a:xfrm>
            <a:off x="-76200" y="4528457"/>
            <a:ext cx="12268200" cy="0"/>
          </a:xfrm>
          <a:prstGeom prst="line">
            <a:avLst/>
          </a:prstGeom>
          <a:ln w="38100">
            <a:solidFill>
              <a:srgbClr val="000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27"/>
              <p:cNvSpPr txBox="1"/>
              <p:nvPr/>
            </p:nvSpPr>
            <p:spPr>
              <a:xfrm>
                <a:off x="7620983" y="733113"/>
                <a:ext cx="2983894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0983" y="733113"/>
                <a:ext cx="2983894" cy="89620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28"/>
              <p:cNvSpPr txBox="1"/>
              <p:nvPr/>
            </p:nvSpPr>
            <p:spPr>
              <a:xfrm>
                <a:off x="2090127" y="705003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90127" y="705003"/>
                <a:ext cx="3597331" cy="981935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文字方塊 29">
            <a:extLst>
              <a:ext uri="{FF2B5EF4-FFF2-40B4-BE49-F238E27FC236}">
                <a16:creationId xmlns:a16="http://schemas.microsoft.com/office/drawing/2014/main" id="{3D9E13F3-F216-4E1F-BE33-F94D3880A196}"/>
              </a:ext>
            </a:extLst>
          </p:cNvPr>
          <p:cNvSpPr txBox="1"/>
          <p:nvPr/>
        </p:nvSpPr>
        <p:spPr>
          <a:xfrm>
            <a:off x="1423941" y="534779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3: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4EB4AC2-56D6-4951-8822-5EBC18DD5B8B}"/>
                  </a:ext>
                </a:extLst>
              </p:cNvPr>
              <p:cNvSpPr/>
              <p:nvPr/>
            </p:nvSpPr>
            <p:spPr>
              <a:xfrm>
                <a:off x="5257523" y="5655585"/>
                <a:ext cx="5056064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44EB4AC2-56D6-4951-8822-5EBC18DD5B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523" y="5655585"/>
                <a:ext cx="5056064" cy="98854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66A7CEC-EF62-4206-94F2-B7DFDCF7E6E7}"/>
                  </a:ext>
                </a:extLst>
              </p:cNvPr>
              <p:cNvSpPr/>
              <p:nvPr/>
            </p:nvSpPr>
            <p:spPr>
              <a:xfrm>
                <a:off x="5257524" y="4628438"/>
                <a:ext cx="5051255" cy="98854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←</m:t>
                      </m:r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𝜂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𝑛𝑖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矩形 30">
                <a:extLst>
                  <a:ext uri="{FF2B5EF4-FFF2-40B4-BE49-F238E27FC236}">
                    <a16:creationId xmlns:a16="http://schemas.microsoft.com/office/drawing/2014/main" id="{E66A7CEC-EF62-4206-94F2-B7DFDCF7E6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57524" y="4628438"/>
                <a:ext cx="5051255" cy="988540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文字方塊 1">
            <a:extLst>
              <a:ext uri="{FF2B5EF4-FFF2-40B4-BE49-F238E27FC236}">
                <a16:creationId xmlns:a16="http://schemas.microsoft.com/office/drawing/2014/main" id="{15E26C5D-5B1A-4028-AF19-FFF2906E6AC4}"/>
              </a:ext>
            </a:extLst>
          </p:cNvPr>
          <p:cNvSpPr txBox="1"/>
          <p:nvPr/>
        </p:nvSpPr>
        <p:spPr>
          <a:xfrm>
            <a:off x="2867491" y="4849924"/>
            <a:ext cx="249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Logistic regression: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3" name="文字方塊 33">
            <a:extLst>
              <a:ext uri="{FF2B5EF4-FFF2-40B4-BE49-F238E27FC236}">
                <a16:creationId xmlns:a16="http://schemas.microsoft.com/office/drawing/2014/main" id="{95677479-7C9C-48CB-A148-35061909F957}"/>
              </a:ext>
            </a:extLst>
          </p:cNvPr>
          <p:cNvSpPr txBox="1"/>
          <p:nvPr/>
        </p:nvSpPr>
        <p:spPr>
          <a:xfrm>
            <a:off x="2867491" y="5824885"/>
            <a:ext cx="24997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Linear regression: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34" name="直線接點 34">
            <a:extLst>
              <a:ext uri="{FF2B5EF4-FFF2-40B4-BE49-F238E27FC236}">
                <a16:creationId xmlns:a16="http://schemas.microsoft.com/office/drawing/2014/main" id="{143E459E-0A97-45C6-B664-36F0C48F1BB5}"/>
              </a:ext>
            </a:extLst>
          </p:cNvPr>
          <p:cNvCxnSpPr/>
          <p:nvPr/>
        </p:nvCxnSpPr>
        <p:spPr>
          <a:xfrm>
            <a:off x="7899307" y="5311588"/>
            <a:ext cx="188332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線接點 35">
            <a:extLst>
              <a:ext uri="{FF2B5EF4-FFF2-40B4-BE49-F238E27FC236}">
                <a16:creationId xmlns:a16="http://schemas.microsoft.com/office/drawing/2014/main" id="{4369CFA2-F4AC-48E0-B83B-EA745195E848}"/>
              </a:ext>
            </a:extLst>
          </p:cNvPr>
          <p:cNvCxnSpPr/>
          <p:nvPr/>
        </p:nvCxnSpPr>
        <p:spPr>
          <a:xfrm>
            <a:off x="7899307" y="6363875"/>
            <a:ext cx="1883323" cy="0"/>
          </a:xfrm>
          <a:prstGeom prst="line">
            <a:avLst/>
          </a:prstGeom>
          <a:ln w="7620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5164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8A9A6E-4800-4149-90D6-79D4BBC3A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Cross Entropy </a:t>
            </a:r>
            <a:r>
              <a:rPr lang="en-US" altLang="zh-TW" dirty="0" err="1"/>
              <a:t>v.s</a:t>
            </a:r>
            <a:r>
              <a:rPr lang="en-US" altLang="zh-TW" dirty="0"/>
              <a:t>. Square Error</a:t>
            </a:r>
            <a:endParaRPr lang="zh-CN" altLang="en-US" dirty="0"/>
          </a:p>
        </p:txBody>
      </p:sp>
      <p:pic>
        <p:nvPicPr>
          <p:cNvPr id="3" name="內容版面配置區 3">
            <a:extLst>
              <a:ext uri="{FF2B5EF4-FFF2-40B4-BE49-F238E27FC236}">
                <a16:creationId xmlns:a16="http://schemas.microsoft.com/office/drawing/2014/main" id="{F4A5B724-9C2B-450D-A262-92A543D92C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2400" y="1219200"/>
            <a:ext cx="5881177" cy="4351338"/>
          </a:xfrm>
          <a:prstGeom prst="rect">
            <a:avLst/>
          </a:prstGeom>
        </p:spPr>
      </p:pic>
      <p:sp>
        <p:nvSpPr>
          <p:cNvPr id="4" name="文字方塊 4">
            <a:extLst>
              <a:ext uri="{FF2B5EF4-FFF2-40B4-BE49-F238E27FC236}">
                <a16:creationId xmlns:a16="http://schemas.microsoft.com/office/drawing/2014/main" id="{28D0BEA3-40EF-4F61-BADA-5C50C3B94D93}"/>
              </a:ext>
            </a:extLst>
          </p:cNvPr>
          <p:cNvSpPr txBox="1"/>
          <p:nvPr/>
        </p:nvSpPr>
        <p:spPr>
          <a:xfrm>
            <a:off x="2476932" y="2979370"/>
            <a:ext cx="10027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Total 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Loss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5" name="文字方塊 5">
            <a:extLst>
              <a:ext uri="{FF2B5EF4-FFF2-40B4-BE49-F238E27FC236}">
                <a16:creationId xmlns:a16="http://schemas.microsoft.com/office/drawing/2014/main" id="{1BBFA012-9A17-4E56-AFBC-B8C16E80D171}"/>
              </a:ext>
            </a:extLst>
          </p:cNvPr>
          <p:cNvSpPr txBox="1"/>
          <p:nvPr/>
        </p:nvSpPr>
        <p:spPr>
          <a:xfrm>
            <a:off x="5138863" y="5174658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1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6" name="文字方塊 6">
            <a:extLst>
              <a:ext uri="{FF2B5EF4-FFF2-40B4-BE49-F238E27FC236}">
                <a16:creationId xmlns:a16="http://schemas.microsoft.com/office/drawing/2014/main" id="{4A7D191D-56FB-4A5A-ABDC-9C6F83838813}"/>
              </a:ext>
            </a:extLst>
          </p:cNvPr>
          <p:cNvSpPr txBox="1"/>
          <p:nvPr/>
        </p:nvSpPr>
        <p:spPr>
          <a:xfrm>
            <a:off x="8382806" y="5074873"/>
            <a:ext cx="10027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w</a:t>
            </a:r>
            <a:r>
              <a:rPr lang="en-US" altLang="zh-TW" sz="2400" baseline="-250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2</a:t>
            </a:r>
            <a:endParaRPr lang="zh-TW" altLang="en-US" sz="2400" baseline="-250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7" name="文字方塊 7">
            <a:extLst>
              <a:ext uri="{FF2B5EF4-FFF2-40B4-BE49-F238E27FC236}">
                <a16:creationId xmlns:a16="http://schemas.microsoft.com/office/drawing/2014/main" id="{66F44998-79B7-4381-9625-A1D6C70051BC}"/>
              </a:ext>
            </a:extLst>
          </p:cNvPr>
          <p:cNvSpPr txBox="1"/>
          <p:nvPr/>
        </p:nvSpPr>
        <p:spPr>
          <a:xfrm>
            <a:off x="5730653" y="1447800"/>
            <a:ext cx="1248228" cy="830997"/>
          </a:xfrm>
          <a:prstGeom prst="rect">
            <a:avLst/>
          </a:prstGeom>
          <a:gradFill rotWithShape="1">
            <a:gsLst>
              <a:gs pos="0">
                <a:sysClr val="windowText" lastClr="000000">
                  <a:satMod val="103000"/>
                  <a:lumMod val="102000"/>
                  <a:tint val="94000"/>
                </a:sysClr>
              </a:gs>
              <a:gs pos="50000">
                <a:sysClr val="windowText" lastClr="000000">
                  <a:satMod val="110000"/>
                  <a:lumMod val="100000"/>
                  <a:shade val="100000"/>
                </a:sysClr>
              </a:gs>
              <a:gs pos="100000">
                <a:sysClr val="windowText" lastClr="000000">
                  <a:lumMod val="99000"/>
                  <a:satMod val="120000"/>
                  <a:shade val="78000"/>
                </a:sysClr>
              </a:gs>
            </a:gsLst>
            <a:lin ang="5400000" scaled="0"/>
          </a:gra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Cross Entropy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8" name="文字方塊 8">
            <a:extLst>
              <a:ext uri="{FF2B5EF4-FFF2-40B4-BE49-F238E27FC236}">
                <a16:creationId xmlns:a16="http://schemas.microsoft.com/office/drawing/2014/main" id="{CA4C6C54-338E-4AA0-85BB-322CB224975A}"/>
              </a:ext>
            </a:extLst>
          </p:cNvPr>
          <p:cNvSpPr txBox="1"/>
          <p:nvPr/>
        </p:nvSpPr>
        <p:spPr>
          <a:xfrm>
            <a:off x="9448800" y="3794910"/>
            <a:ext cx="1211541" cy="830997"/>
          </a:xfrm>
          <a:prstGeom prst="rect">
            <a:avLst/>
          </a:prstGeom>
          <a:solidFill>
            <a:srgbClr val="FF3300"/>
          </a:solidFill>
          <a:ln>
            <a:noFill/>
          </a:ln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Square</a:t>
            </a:r>
          </a:p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kern="0" dirty="0">
                <a:solidFill>
                  <a:prstClr val="white"/>
                </a:solidFill>
                <a:latin typeface="Calibri" panose="020F0502020204030204"/>
                <a:ea typeface="新細明體" panose="02020500000000000000" pitchFamily="18" charset="-120"/>
              </a:rPr>
              <a:t>Error</a:t>
            </a:r>
            <a:endParaRPr lang="zh-TW" altLang="en-US" sz="2400" kern="0" dirty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橢圓 9">
            <a:extLst>
              <a:ext uri="{FF2B5EF4-FFF2-40B4-BE49-F238E27FC236}">
                <a16:creationId xmlns:a16="http://schemas.microsoft.com/office/drawing/2014/main" id="{690438B5-D969-47BD-B08E-708C7CB82D0D}"/>
              </a:ext>
            </a:extLst>
          </p:cNvPr>
          <p:cNvSpPr/>
          <p:nvPr/>
        </p:nvSpPr>
        <p:spPr>
          <a:xfrm>
            <a:off x="4589232" y="2660188"/>
            <a:ext cx="203200" cy="2032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橢圓 10">
            <a:extLst>
              <a:ext uri="{FF2B5EF4-FFF2-40B4-BE49-F238E27FC236}">
                <a16:creationId xmlns:a16="http://schemas.microsoft.com/office/drawing/2014/main" id="{E0EF6540-C8B2-4A8A-8A7F-113EA0E3A4C6}"/>
              </a:ext>
            </a:extLst>
          </p:cNvPr>
          <p:cNvSpPr/>
          <p:nvPr/>
        </p:nvSpPr>
        <p:spPr>
          <a:xfrm>
            <a:off x="4595042" y="4388706"/>
            <a:ext cx="203200" cy="203200"/>
          </a:xfrm>
          <a:prstGeom prst="ellipse">
            <a:avLst/>
          </a:prstGeom>
          <a:solidFill>
            <a:srgbClr val="4472C4"/>
          </a:solidFill>
          <a:ln w="12700" cap="flat" cmpd="sng" algn="ctr">
            <a:solidFill>
              <a:srgbClr val="4472C4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cxnSp>
        <p:nvCxnSpPr>
          <p:cNvPr id="11" name="直線單箭頭接點 11">
            <a:extLst>
              <a:ext uri="{FF2B5EF4-FFF2-40B4-BE49-F238E27FC236}">
                <a16:creationId xmlns:a16="http://schemas.microsoft.com/office/drawing/2014/main" id="{017757F1-C5DB-485A-9989-25D56E44BA0A}"/>
              </a:ext>
            </a:extLst>
          </p:cNvPr>
          <p:cNvCxnSpPr/>
          <p:nvPr/>
        </p:nvCxnSpPr>
        <p:spPr>
          <a:xfrm>
            <a:off x="4756416" y="2814897"/>
            <a:ext cx="514481" cy="583358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cxnSp>
        <p:nvCxnSpPr>
          <p:cNvPr id="12" name="直線單箭頭接點 12">
            <a:extLst>
              <a:ext uri="{FF2B5EF4-FFF2-40B4-BE49-F238E27FC236}">
                <a16:creationId xmlns:a16="http://schemas.microsoft.com/office/drawing/2014/main" id="{A0420BA4-67DE-4A92-AEED-0E22A8C49A04}"/>
              </a:ext>
            </a:extLst>
          </p:cNvPr>
          <p:cNvCxnSpPr/>
          <p:nvPr/>
        </p:nvCxnSpPr>
        <p:spPr>
          <a:xfrm flipV="1">
            <a:off x="4799518" y="4417502"/>
            <a:ext cx="172928" cy="58291"/>
          </a:xfrm>
          <a:prstGeom prst="straightConnector1">
            <a:avLst/>
          </a:prstGeom>
          <a:noFill/>
          <a:ln w="38100" cap="flat" cmpd="sng" algn="ctr">
            <a:solidFill>
              <a:srgbClr val="0000FF"/>
            </a:solidFill>
            <a:prstDash val="solid"/>
            <a:miter lim="800000"/>
            <a:tailEnd type="triangle"/>
          </a:ln>
          <a:effectLst/>
        </p:spPr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4013F4F-07BB-491A-A22B-965CD76750AD}"/>
              </a:ext>
            </a:extLst>
          </p:cNvPr>
          <p:cNvSpPr/>
          <p:nvPr/>
        </p:nvSpPr>
        <p:spPr>
          <a:xfrm>
            <a:off x="692313" y="5108873"/>
            <a:ext cx="22860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TW" altLang="en-US" sz="18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http://jmlr.org/proceedings/papers/v9/glorot10a/glorot10a.pdf</a:t>
            </a:r>
          </a:p>
        </p:txBody>
      </p:sp>
    </p:spTree>
    <p:extLst>
      <p:ext uri="{BB962C8B-B14F-4D97-AF65-F5344CB8AC3E}">
        <p14:creationId xmlns:p14="http://schemas.microsoft.com/office/powerpoint/2010/main" val="3385166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FF624-040B-4ABE-A6F6-B02B975E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6530" y="179878"/>
            <a:ext cx="7848600" cy="472502"/>
          </a:xfrm>
        </p:spPr>
        <p:txBody>
          <a:bodyPr/>
          <a:lstStyle/>
          <a:p>
            <a:r>
              <a:rPr lang="en-US" altLang="zh-TW" i="1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Logistic Regression + Square Error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字方塊 4">
                <a:extLst>
                  <a:ext uri="{FF2B5EF4-FFF2-40B4-BE49-F238E27FC236}">
                    <a16:creationId xmlns:a16="http://schemas.microsoft.com/office/drawing/2014/main" id="{A56B5795-6A7D-41BC-A9A6-9BD31EF060DC}"/>
                  </a:ext>
                </a:extLst>
              </p:cNvPr>
              <p:cNvSpPr txBox="1"/>
              <p:nvPr/>
            </p:nvSpPr>
            <p:spPr>
              <a:xfrm>
                <a:off x="3125131" y="839225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3" name="文字方塊 4">
                <a:extLst>
                  <a:ext uri="{FF2B5EF4-FFF2-40B4-BE49-F238E27FC236}">
                    <a16:creationId xmlns:a16="http://schemas.microsoft.com/office/drawing/2014/main" id="{A56B5795-6A7D-41BC-A9A6-9BD31EF060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5131" y="839225"/>
                <a:ext cx="3597331" cy="9819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字方塊 7">
                <a:extLst>
                  <a:ext uri="{FF2B5EF4-FFF2-40B4-BE49-F238E27FC236}">
                    <a16:creationId xmlns:a16="http://schemas.microsoft.com/office/drawing/2014/main" id="{44D811C5-6678-43E9-9E54-D8566D8B3D6E}"/>
                  </a:ext>
                </a:extLst>
              </p:cNvPr>
              <p:cNvSpPr txBox="1"/>
              <p:nvPr/>
            </p:nvSpPr>
            <p:spPr>
              <a:xfrm>
                <a:off x="3025548" y="1913016"/>
                <a:ext cx="6891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0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2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4" name="文字方塊 7">
                <a:extLst>
                  <a:ext uri="{FF2B5EF4-FFF2-40B4-BE49-F238E27FC236}">
                    <a16:creationId xmlns:a16="http://schemas.microsoft.com/office/drawing/2014/main" id="{44D811C5-6678-43E9-9E54-D8566D8B3D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5548" y="1913016"/>
                <a:ext cx="6891230" cy="461665"/>
              </a:xfrm>
              <a:prstGeom prst="rect">
                <a:avLst/>
              </a:prstGeom>
              <a:blipFill>
                <a:blip r:embed="rId4"/>
                <a:stretch>
                  <a:fillRect l="-132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字方塊 9">
                <a:extLst>
                  <a:ext uri="{FF2B5EF4-FFF2-40B4-BE49-F238E27FC236}">
                    <a16:creationId xmlns:a16="http://schemas.microsoft.com/office/drawing/2014/main" id="{FD481646-DCE2-4A8E-8D41-D143754ADF64}"/>
                  </a:ext>
                </a:extLst>
              </p:cNvPr>
              <p:cNvSpPr txBox="1"/>
              <p:nvPr/>
            </p:nvSpPr>
            <p:spPr>
              <a:xfrm>
                <a:off x="4923797" y="2476210"/>
                <a:ext cx="394672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5" name="文字方塊 9">
                <a:extLst>
                  <a:ext uri="{FF2B5EF4-FFF2-40B4-BE49-F238E27FC236}">
                    <a16:creationId xmlns:a16="http://schemas.microsoft.com/office/drawing/2014/main" id="{FD481646-DCE2-4A8E-8D41-D143754ADF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797" y="2476210"/>
                <a:ext cx="3946721" cy="8962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字方塊 10">
            <a:extLst>
              <a:ext uri="{FF2B5EF4-FFF2-40B4-BE49-F238E27FC236}">
                <a16:creationId xmlns:a16="http://schemas.microsoft.com/office/drawing/2014/main" id="{F1CFAE10-AFAF-4E3F-B7AE-AD6896C20528}"/>
              </a:ext>
            </a:extLst>
          </p:cNvPr>
          <p:cNvSpPr txBox="1"/>
          <p:nvPr/>
        </p:nvSpPr>
        <p:spPr>
          <a:xfrm>
            <a:off x="762000" y="106875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1: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27" name="文字方塊 11">
            <a:extLst>
              <a:ext uri="{FF2B5EF4-FFF2-40B4-BE49-F238E27FC236}">
                <a16:creationId xmlns:a16="http://schemas.microsoft.com/office/drawing/2014/main" id="{B1E4CDCD-F032-4610-9F33-96ADE678A886}"/>
              </a:ext>
            </a:extLst>
          </p:cNvPr>
          <p:cNvSpPr txBox="1"/>
          <p:nvPr/>
        </p:nvSpPr>
        <p:spPr>
          <a:xfrm>
            <a:off x="762000" y="1915638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2: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字方塊 12">
                <a:extLst>
                  <a:ext uri="{FF2B5EF4-FFF2-40B4-BE49-F238E27FC236}">
                    <a16:creationId xmlns:a16="http://schemas.microsoft.com/office/drawing/2014/main" id="{BB19A968-5759-4158-AA5F-5B7D2A28E69E}"/>
                  </a:ext>
                </a:extLst>
              </p:cNvPr>
              <p:cNvSpPr txBox="1"/>
              <p:nvPr/>
            </p:nvSpPr>
            <p:spPr>
              <a:xfrm>
                <a:off x="5228141" y="3633848"/>
                <a:ext cx="231294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8" name="文字方塊 12">
                <a:extLst>
                  <a:ext uri="{FF2B5EF4-FFF2-40B4-BE49-F238E27FC236}">
                    <a16:creationId xmlns:a16="http://schemas.microsoft.com/office/drawing/2014/main" id="{BB19A968-5759-4158-AA5F-5B7D2A28E6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8141" y="3633848"/>
                <a:ext cx="2312941" cy="41684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字方塊 13">
                <a:extLst>
                  <a:ext uri="{FF2B5EF4-FFF2-40B4-BE49-F238E27FC236}">
                    <a16:creationId xmlns:a16="http://schemas.microsoft.com/office/drawing/2014/main" id="{2DA0444A-DF63-4AD9-9B7D-2245A1A8667C}"/>
                  </a:ext>
                </a:extLst>
              </p:cNvPr>
              <p:cNvSpPr txBox="1"/>
              <p:nvPr/>
            </p:nvSpPr>
            <p:spPr>
              <a:xfrm>
                <a:off x="7607478" y="3491095"/>
                <a:ext cx="1188339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9" name="文字方塊 13">
                <a:extLst>
                  <a:ext uri="{FF2B5EF4-FFF2-40B4-BE49-F238E27FC236}">
                    <a16:creationId xmlns:a16="http://schemas.microsoft.com/office/drawing/2014/main" id="{2DA0444A-DF63-4AD9-9B7D-2245A1A8667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7478" y="3491095"/>
                <a:ext cx="1188339" cy="71673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字方塊 18">
            <a:extLst>
              <a:ext uri="{FF2B5EF4-FFF2-40B4-BE49-F238E27FC236}">
                <a16:creationId xmlns:a16="http://schemas.microsoft.com/office/drawing/2014/main" id="{B87BBE23-7598-4297-BB62-844A39F715F5}"/>
              </a:ext>
            </a:extLst>
          </p:cNvPr>
          <p:cNvSpPr txBox="1"/>
          <p:nvPr/>
        </p:nvSpPr>
        <p:spPr>
          <a:xfrm>
            <a:off x="762000" y="3391954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3: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字方塊 19">
                <a:extLst>
                  <a:ext uri="{FF2B5EF4-FFF2-40B4-BE49-F238E27FC236}">
                    <a16:creationId xmlns:a16="http://schemas.microsoft.com/office/drawing/2014/main" id="{1E8C3345-D17E-48D9-8713-BF8C2EB026EB}"/>
                  </a:ext>
                </a:extLst>
              </p:cNvPr>
              <p:cNvSpPr txBox="1"/>
              <p:nvPr/>
            </p:nvSpPr>
            <p:spPr>
              <a:xfrm>
                <a:off x="5198913" y="4299686"/>
                <a:ext cx="5392887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1" name="文字方塊 19">
                <a:extLst>
                  <a:ext uri="{FF2B5EF4-FFF2-40B4-BE49-F238E27FC236}">
                    <a16:creationId xmlns:a16="http://schemas.microsoft.com/office/drawing/2014/main" id="{1E8C3345-D17E-48D9-8713-BF8C2EB026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8913" y="4299686"/>
                <a:ext cx="5392887" cy="55271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字方塊 1">
                <a:extLst>
                  <a:ext uri="{FF2B5EF4-FFF2-40B4-BE49-F238E27FC236}">
                    <a16:creationId xmlns:a16="http://schemas.microsoft.com/office/drawing/2014/main" id="{3B81C162-C01B-4FB2-81E9-E3B8E7E9B004}"/>
                  </a:ext>
                </a:extLst>
              </p:cNvPr>
              <p:cNvSpPr txBox="1"/>
              <p:nvPr/>
            </p:nvSpPr>
            <p:spPr>
              <a:xfrm>
                <a:off x="2051832" y="5038165"/>
                <a:ext cx="14073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2" name="文字方塊 1">
                <a:extLst>
                  <a:ext uri="{FF2B5EF4-FFF2-40B4-BE49-F238E27FC236}">
                    <a16:creationId xmlns:a16="http://schemas.microsoft.com/office/drawing/2014/main" id="{3B81C162-C01B-4FB2-81E9-E3B8E7E9B0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832" y="5038165"/>
                <a:ext cx="1407364" cy="461665"/>
              </a:xfrm>
              <a:prstGeom prst="rect">
                <a:avLst/>
              </a:prstGeom>
              <a:blipFill>
                <a:blip r:embed="rId9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字方塊 20">
                <a:extLst>
                  <a:ext uri="{FF2B5EF4-FFF2-40B4-BE49-F238E27FC236}">
                    <a16:creationId xmlns:a16="http://schemas.microsoft.com/office/drawing/2014/main" id="{FA3D199A-800F-4FF8-A12B-0990B82C8A59}"/>
                  </a:ext>
                </a:extLst>
              </p:cNvPr>
              <p:cNvSpPr txBox="1"/>
              <p:nvPr/>
            </p:nvSpPr>
            <p:spPr>
              <a:xfrm>
                <a:off x="3584094" y="5081462"/>
                <a:ext cx="225804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3" name="文字方塊 20">
                <a:extLst>
                  <a:ext uri="{FF2B5EF4-FFF2-40B4-BE49-F238E27FC236}">
                    <a16:creationId xmlns:a16="http://schemas.microsoft.com/office/drawing/2014/main" id="{FA3D199A-800F-4FF8-A12B-0990B82C8A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94" y="5081462"/>
                <a:ext cx="2258042" cy="477888"/>
              </a:xfrm>
              <a:prstGeom prst="rect">
                <a:avLst/>
              </a:prstGeom>
              <a:blipFill>
                <a:blip r:embed="rId10"/>
                <a:stretch>
                  <a:fillRect l="-4324" t="-8974" b="-2692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字方塊 21">
                <a:extLst>
                  <a:ext uri="{FF2B5EF4-FFF2-40B4-BE49-F238E27FC236}">
                    <a16:creationId xmlns:a16="http://schemas.microsoft.com/office/drawing/2014/main" id="{9B60E833-A6FB-4C94-9D4B-E6690D82F40F}"/>
                  </a:ext>
                </a:extLst>
              </p:cNvPr>
              <p:cNvSpPr txBox="1"/>
              <p:nvPr/>
            </p:nvSpPr>
            <p:spPr>
              <a:xfrm>
                <a:off x="8414883" y="5150872"/>
                <a:ext cx="1646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4" name="文字方塊 21">
                <a:extLst>
                  <a:ext uri="{FF2B5EF4-FFF2-40B4-BE49-F238E27FC236}">
                    <a16:creationId xmlns:a16="http://schemas.microsoft.com/office/drawing/2014/main" id="{9B60E833-A6FB-4C94-9D4B-E6690D82F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883" y="5150872"/>
                <a:ext cx="1646540" cy="369332"/>
              </a:xfrm>
              <a:prstGeom prst="rect">
                <a:avLst/>
              </a:prstGeom>
              <a:blipFill>
                <a:blip r:embed="rId11"/>
                <a:stretch>
                  <a:fillRect l="-10370" t="-168852" r="-4444" b="-2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字方塊 22">
                <a:extLst>
                  <a:ext uri="{FF2B5EF4-FFF2-40B4-BE49-F238E27FC236}">
                    <a16:creationId xmlns:a16="http://schemas.microsoft.com/office/drawing/2014/main" id="{8A858D41-6A89-41F3-8E26-5647D34FD353}"/>
                  </a:ext>
                </a:extLst>
              </p:cNvPr>
              <p:cNvSpPr txBox="1"/>
              <p:nvPr/>
            </p:nvSpPr>
            <p:spPr>
              <a:xfrm>
                <a:off x="3584507" y="5830489"/>
                <a:ext cx="225804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5" name="文字方塊 22">
                <a:extLst>
                  <a:ext uri="{FF2B5EF4-FFF2-40B4-BE49-F238E27FC236}">
                    <a16:creationId xmlns:a16="http://schemas.microsoft.com/office/drawing/2014/main" id="{8A858D41-6A89-41F3-8E26-5647D34FD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507" y="5830489"/>
                <a:ext cx="2258042" cy="477888"/>
              </a:xfrm>
              <a:prstGeom prst="rect">
                <a:avLst/>
              </a:prstGeom>
              <a:blipFill>
                <a:blip r:embed="rId12"/>
                <a:stretch>
                  <a:fillRect l="-4054" t="-8861" b="-25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字方塊 24">
                <a:extLst>
                  <a:ext uri="{FF2B5EF4-FFF2-40B4-BE49-F238E27FC236}">
                    <a16:creationId xmlns:a16="http://schemas.microsoft.com/office/drawing/2014/main" id="{828A82F9-174B-4A52-B8F1-F0B4E5DF6ED6}"/>
                  </a:ext>
                </a:extLst>
              </p:cNvPr>
              <p:cNvSpPr txBox="1"/>
              <p:nvPr/>
            </p:nvSpPr>
            <p:spPr>
              <a:xfrm>
                <a:off x="8415296" y="5914308"/>
                <a:ext cx="1646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6" name="文字方塊 24">
                <a:extLst>
                  <a:ext uri="{FF2B5EF4-FFF2-40B4-BE49-F238E27FC236}">
                    <a16:creationId xmlns:a16="http://schemas.microsoft.com/office/drawing/2014/main" id="{828A82F9-174B-4A52-B8F1-F0B4E5DF6E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296" y="5914308"/>
                <a:ext cx="1646540" cy="369332"/>
              </a:xfrm>
              <a:prstGeom prst="rect">
                <a:avLst/>
              </a:prstGeom>
              <a:blipFill>
                <a:blip r:embed="rId13"/>
                <a:stretch>
                  <a:fillRect l="-10332" t="-167213" r="-4059" b="-2508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文字方塊 2">
            <a:extLst>
              <a:ext uri="{FF2B5EF4-FFF2-40B4-BE49-F238E27FC236}">
                <a16:creationId xmlns:a16="http://schemas.microsoft.com/office/drawing/2014/main" id="{CF29D9B5-5BB0-4001-A030-0EF3E66C6C81}"/>
              </a:ext>
            </a:extLst>
          </p:cNvPr>
          <p:cNvSpPr txBox="1"/>
          <p:nvPr/>
        </p:nvSpPr>
        <p:spPr>
          <a:xfrm>
            <a:off x="5646056" y="5846713"/>
            <a:ext cx="221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(far from target)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8" name="文字方塊 25">
            <a:extLst>
              <a:ext uri="{FF2B5EF4-FFF2-40B4-BE49-F238E27FC236}">
                <a16:creationId xmlns:a16="http://schemas.microsoft.com/office/drawing/2014/main" id="{FABCCDFC-9D17-4324-B87F-A7D7233B93FB}"/>
              </a:ext>
            </a:extLst>
          </p:cNvPr>
          <p:cNvSpPr txBox="1"/>
          <p:nvPr/>
        </p:nvSpPr>
        <p:spPr>
          <a:xfrm>
            <a:off x="5645642" y="5090410"/>
            <a:ext cx="221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(close to target)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39" name="箭號: 向右 5">
            <a:extLst>
              <a:ext uri="{FF2B5EF4-FFF2-40B4-BE49-F238E27FC236}">
                <a16:creationId xmlns:a16="http://schemas.microsoft.com/office/drawing/2014/main" id="{262A7495-DDC7-4BFD-BE61-171EC9AFC277}"/>
              </a:ext>
            </a:extLst>
          </p:cNvPr>
          <p:cNvSpPr/>
          <p:nvPr/>
        </p:nvSpPr>
        <p:spPr>
          <a:xfrm>
            <a:off x="7805875" y="5150872"/>
            <a:ext cx="550951" cy="408478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40" name="箭號: 向右 26">
            <a:extLst>
              <a:ext uri="{FF2B5EF4-FFF2-40B4-BE49-F238E27FC236}">
                <a16:creationId xmlns:a16="http://schemas.microsoft.com/office/drawing/2014/main" id="{0D04E815-037A-409C-9F91-410B770EC49F}"/>
              </a:ext>
            </a:extLst>
          </p:cNvPr>
          <p:cNvSpPr/>
          <p:nvPr/>
        </p:nvSpPr>
        <p:spPr>
          <a:xfrm>
            <a:off x="7806288" y="5916122"/>
            <a:ext cx="550951" cy="408478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字方塊 27">
                <a:extLst>
                  <a:ext uri="{FF2B5EF4-FFF2-40B4-BE49-F238E27FC236}">
                    <a16:creationId xmlns:a16="http://schemas.microsoft.com/office/drawing/2014/main" id="{974992EA-E266-4954-8DFC-39B36D3F9633}"/>
                  </a:ext>
                </a:extLst>
              </p:cNvPr>
              <p:cNvSpPr txBox="1"/>
              <p:nvPr/>
            </p:nvSpPr>
            <p:spPr>
              <a:xfrm>
                <a:off x="2985589" y="3440493"/>
                <a:ext cx="2119811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1" name="文字方塊 27">
                <a:extLst>
                  <a:ext uri="{FF2B5EF4-FFF2-40B4-BE49-F238E27FC236}">
                    <a16:creationId xmlns:a16="http://schemas.microsoft.com/office/drawing/2014/main" id="{974992EA-E266-4954-8DFC-39B36D3F96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5589" y="3440493"/>
                <a:ext cx="2119811" cy="80355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字方塊 28">
                <a:extLst>
                  <a:ext uri="{FF2B5EF4-FFF2-40B4-BE49-F238E27FC236}">
                    <a16:creationId xmlns:a16="http://schemas.microsoft.com/office/drawing/2014/main" id="{698A3B07-8BE8-4160-B80C-73A418D7C5FA}"/>
                  </a:ext>
                </a:extLst>
              </p:cNvPr>
              <p:cNvSpPr txBox="1"/>
              <p:nvPr/>
            </p:nvSpPr>
            <p:spPr>
              <a:xfrm>
                <a:off x="8965798" y="3495522"/>
                <a:ext cx="564706" cy="764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2" name="文字方塊 28">
                <a:extLst>
                  <a:ext uri="{FF2B5EF4-FFF2-40B4-BE49-F238E27FC236}">
                    <a16:creationId xmlns:a16="http://schemas.microsoft.com/office/drawing/2014/main" id="{698A3B07-8BE8-4160-B80C-73A418D7C5F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5798" y="3495522"/>
                <a:ext cx="564706" cy="7646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53043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 animBg="1"/>
      <p:bldP spid="40" grpId="0" animBg="1"/>
      <p:bldP spid="41" grpId="0"/>
      <p:bldP spid="4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3FF624-040B-4ABE-A6F6-B02B975EF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400" y="161753"/>
            <a:ext cx="7848600" cy="472502"/>
          </a:xfrm>
        </p:spPr>
        <p:txBody>
          <a:bodyPr/>
          <a:lstStyle/>
          <a:p>
            <a:r>
              <a:rPr lang="en-US" altLang="zh-TW" i="1" kern="12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Logistic Regression + Square Error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字方塊 1">
                <a:extLst>
                  <a:ext uri="{FF2B5EF4-FFF2-40B4-BE49-F238E27FC236}">
                    <a16:creationId xmlns:a16="http://schemas.microsoft.com/office/drawing/2014/main" id="{80F775B1-EDB1-46C0-B7AE-6D56FB1C6F2D}"/>
                  </a:ext>
                </a:extLst>
              </p:cNvPr>
              <p:cNvSpPr txBox="1"/>
              <p:nvPr/>
            </p:nvSpPr>
            <p:spPr>
              <a:xfrm>
                <a:off x="2051832" y="5036967"/>
                <a:ext cx="1407364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3" name="文字方塊 1">
                <a:extLst>
                  <a:ext uri="{FF2B5EF4-FFF2-40B4-BE49-F238E27FC236}">
                    <a16:creationId xmlns:a16="http://schemas.microsoft.com/office/drawing/2014/main" id="{80F775B1-EDB1-46C0-B7AE-6D56FB1C6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1832" y="5036967"/>
                <a:ext cx="1407364" cy="461665"/>
              </a:xfrm>
              <a:prstGeom prst="rect">
                <a:avLst/>
              </a:prstGeom>
              <a:blipFill>
                <a:blip r:embed="rId3"/>
                <a:stretch>
                  <a:fillRect t="-3947" b="-10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字方塊 20">
                <a:extLst>
                  <a:ext uri="{FF2B5EF4-FFF2-40B4-BE49-F238E27FC236}">
                    <a16:creationId xmlns:a16="http://schemas.microsoft.com/office/drawing/2014/main" id="{DB78DD71-D17F-4AB9-8A6C-26FF4D4AA838}"/>
                  </a:ext>
                </a:extLst>
              </p:cNvPr>
              <p:cNvSpPr txBox="1"/>
              <p:nvPr/>
            </p:nvSpPr>
            <p:spPr>
              <a:xfrm>
                <a:off x="3584094" y="5080264"/>
                <a:ext cx="225804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4" name="文字方塊 20">
                <a:extLst>
                  <a:ext uri="{FF2B5EF4-FFF2-40B4-BE49-F238E27FC236}">
                    <a16:creationId xmlns:a16="http://schemas.microsoft.com/office/drawing/2014/main" id="{DB78DD71-D17F-4AB9-8A6C-26FF4D4AA8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094" y="5080264"/>
                <a:ext cx="2258042" cy="477888"/>
              </a:xfrm>
              <a:prstGeom prst="rect">
                <a:avLst/>
              </a:prstGeom>
              <a:blipFill>
                <a:blip r:embed="rId4"/>
                <a:stretch>
                  <a:fillRect l="-4324" t="-8861" b="-25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字方塊 21">
                <a:extLst>
                  <a:ext uri="{FF2B5EF4-FFF2-40B4-BE49-F238E27FC236}">
                    <a16:creationId xmlns:a16="http://schemas.microsoft.com/office/drawing/2014/main" id="{EED68436-D87E-479C-BF2B-35B7C8E23E32}"/>
                  </a:ext>
                </a:extLst>
              </p:cNvPr>
              <p:cNvSpPr txBox="1"/>
              <p:nvPr/>
            </p:nvSpPr>
            <p:spPr>
              <a:xfrm>
                <a:off x="8414883" y="5149674"/>
                <a:ext cx="1646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5" name="文字方塊 21">
                <a:extLst>
                  <a:ext uri="{FF2B5EF4-FFF2-40B4-BE49-F238E27FC236}">
                    <a16:creationId xmlns:a16="http://schemas.microsoft.com/office/drawing/2014/main" id="{EED68436-D87E-479C-BF2B-35B7C8E23E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4883" y="5149674"/>
                <a:ext cx="1646540" cy="369332"/>
              </a:xfrm>
              <a:prstGeom prst="rect">
                <a:avLst/>
              </a:prstGeom>
              <a:blipFill>
                <a:blip r:embed="rId5"/>
                <a:stretch>
                  <a:fillRect l="-10370" t="-171667" r="-4444" b="-25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字方塊 22">
                <a:extLst>
                  <a:ext uri="{FF2B5EF4-FFF2-40B4-BE49-F238E27FC236}">
                    <a16:creationId xmlns:a16="http://schemas.microsoft.com/office/drawing/2014/main" id="{68507326-1EF7-412B-97F0-89DF2CA0CF1C}"/>
                  </a:ext>
                </a:extLst>
              </p:cNvPr>
              <p:cNvSpPr txBox="1"/>
              <p:nvPr/>
            </p:nvSpPr>
            <p:spPr>
              <a:xfrm>
                <a:off x="3584507" y="5829291"/>
                <a:ext cx="2258042" cy="4778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If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  <m:r>
                      <a:rPr lang="en-US" altLang="zh-TW" sz="2400" i="1">
                        <a:solidFill>
                          <a:prstClr val="black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6" name="文字方塊 22">
                <a:extLst>
                  <a:ext uri="{FF2B5EF4-FFF2-40B4-BE49-F238E27FC236}">
                    <a16:creationId xmlns:a16="http://schemas.microsoft.com/office/drawing/2014/main" id="{68507326-1EF7-412B-97F0-89DF2CA0CF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84507" y="5829291"/>
                <a:ext cx="2258042" cy="477888"/>
              </a:xfrm>
              <a:prstGeom prst="rect">
                <a:avLst/>
              </a:prstGeom>
              <a:blipFill>
                <a:blip r:embed="rId6"/>
                <a:stretch>
                  <a:fillRect l="-4054" t="-8861" b="-2531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字方塊 24">
                <a:extLst>
                  <a:ext uri="{FF2B5EF4-FFF2-40B4-BE49-F238E27FC236}">
                    <a16:creationId xmlns:a16="http://schemas.microsoft.com/office/drawing/2014/main" id="{E330419A-93DF-40E4-8310-ACA9A2B40B68}"/>
                  </a:ext>
                </a:extLst>
              </p:cNvPr>
              <p:cNvSpPr txBox="1"/>
              <p:nvPr/>
            </p:nvSpPr>
            <p:spPr>
              <a:xfrm>
                <a:off x="8415296" y="5913110"/>
                <a:ext cx="164654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type m:val="li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7" name="文字方塊 24">
                <a:extLst>
                  <a:ext uri="{FF2B5EF4-FFF2-40B4-BE49-F238E27FC236}">
                    <a16:creationId xmlns:a16="http://schemas.microsoft.com/office/drawing/2014/main" id="{E330419A-93DF-40E4-8310-ACA9A2B40B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15296" y="5913110"/>
                <a:ext cx="1646540" cy="369332"/>
              </a:xfrm>
              <a:prstGeom prst="rect">
                <a:avLst/>
              </a:prstGeom>
              <a:blipFill>
                <a:blip r:embed="rId7"/>
                <a:stretch>
                  <a:fillRect l="-10332" t="-168852" r="-4059" b="-24918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字方塊 2">
            <a:extLst>
              <a:ext uri="{FF2B5EF4-FFF2-40B4-BE49-F238E27FC236}">
                <a16:creationId xmlns:a16="http://schemas.microsoft.com/office/drawing/2014/main" id="{12712CC7-C93E-4BA6-ACEA-ACE227AE2155}"/>
              </a:ext>
            </a:extLst>
          </p:cNvPr>
          <p:cNvSpPr txBox="1"/>
          <p:nvPr/>
        </p:nvSpPr>
        <p:spPr>
          <a:xfrm>
            <a:off x="5646056" y="5845515"/>
            <a:ext cx="221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(close to target)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9" name="文字方塊 25">
            <a:extLst>
              <a:ext uri="{FF2B5EF4-FFF2-40B4-BE49-F238E27FC236}">
                <a16:creationId xmlns:a16="http://schemas.microsoft.com/office/drawing/2014/main" id="{0DF7E6E6-8F2E-4B53-BFA9-9DC98080BC37}"/>
              </a:ext>
            </a:extLst>
          </p:cNvPr>
          <p:cNvSpPr txBox="1"/>
          <p:nvPr/>
        </p:nvSpPr>
        <p:spPr>
          <a:xfrm>
            <a:off x="5645642" y="5089212"/>
            <a:ext cx="22182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sz="2400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(far from target)</a:t>
            </a:r>
            <a:endParaRPr lang="zh-TW" altLang="en-US" sz="2400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0" name="箭號: 向右 5">
            <a:extLst>
              <a:ext uri="{FF2B5EF4-FFF2-40B4-BE49-F238E27FC236}">
                <a16:creationId xmlns:a16="http://schemas.microsoft.com/office/drawing/2014/main" id="{E5F4E6CD-0BCC-41E4-9032-EDEC0A86E9BA}"/>
              </a:ext>
            </a:extLst>
          </p:cNvPr>
          <p:cNvSpPr/>
          <p:nvPr/>
        </p:nvSpPr>
        <p:spPr>
          <a:xfrm>
            <a:off x="7805875" y="5149674"/>
            <a:ext cx="550951" cy="408478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1" name="箭號: 向右 26">
            <a:extLst>
              <a:ext uri="{FF2B5EF4-FFF2-40B4-BE49-F238E27FC236}">
                <a16:creationId xmlns:a16="http://schemas.microsoft.com/office/drawing/2014/main" id="{DF605458-BD4E-436B-9101-361043E50C53}"/>
              </a:ext>
            </a:extLst>
          </p:cNvPr>
          <p:cNvSpPr/>
          <p:nvPr/>
        </p:nvSpPr>
        <p:spPr>
          <a:xfrm>
            <a:off x="7806288" y="5914924"/>
            <a:ext cx="550951" cy="408478"/>
          </a:xfrm>
          <a:prstGeom prst="rightArrow">
            <a:avLst/>
          </a:prstGeom>
          <a:solidFill>
            <a:srgbClr val="5B9BD5"/>
          </a:solidFill>
          <a:ln w="127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TW" altLang="en-US" sz="1800" kern="0">
              <a:solidFill>
                <a:prstClr val="white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字方塊 23">
                <a:extLst>
                  <a:ext uri="{FF2B5EF4-FFF2-40B4-BE49-F238E27FC236}">
                    <a16:creationId xmlns:a16="http://schemas.microsoft.com/office/drawing/2014/main" id="{6DB5D8A6-4566-4683-8976-EC6F2C5FA887}"/>
                  </a:ext>
                </a:extLst>
              </p:cNvPr>
              <p:cNvSpPr txBox="1"/>
              <p:nvPr/>
            </p:nvSpPr>
            <p:spPr>
              <a:xfrm>
                <a:off x="3104766" y="838201"/>
                <a:ext cx="3597331" cy="9819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TW" altLang="en-US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2" name="文字方塊 23">
                <a:extLst>
                  <a:ext uri="{FF2B5EF4-FFF2-40B4-BE49-F238E27FC236}">
                    <a16:creationId xmlns:a16="http://schemas.microsoft.com/office/drawing/2014/main" id="{6DB5D8A6-4566-4683-8976-EC6F2C5FA8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04766" y="838201"/>
                <a:ext cx="3597331" cy="98193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5EF7DDB5-ACB7-4DD6-B5DC-71458E35D74D}"/>
                  </a:ext>
                </a:extLst>
              </p:cNvPr>
              <p:cNvSpPr txBox="1"/>
              <p:nvPr/>
            </p:nvSpPr>
            <p:spPr>
              <a:xfrm>
                <a:off x="2971800" y="1945218"/>
                <a:ext cx="689123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Training data: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p>
                          <m:sSupPr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acc>
                              <m:accPr>
                                <m:chr m:val="̂"/>
                                <m:ctrlP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TW" sz="24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TW" sz="2400" i="1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</m:e>
                      <m:sup>
                        <m:r>
                          <a:rPr lang="en-US" altLang="zh-TW" sz="24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: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1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1, </a:t>
                </a:r>
                <a:r>
                  <a:rPr lang="en-US" altLang="zh-TW" sz="2400" dirty="0">
                    <a:solidFill>
                      <a:srgbClr val="0070C0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0</a:t>
                </a:r>
                <a:r>
                  <a:rPr lang="en-US" altLang="zh-TW" sz="2400" dirty="0">
                    <a:solidFill>
                      <a:prstClr val="black"/>
                    </a:solidFill>
                    <a:latin typeface="Calibri" panose="020F0502020204030204"/>
                    <a:ea typeface="新細明體" panose="02020500000000000000" pitchFamily="18" charset="-120"/>
                  </a:rPr>
                  <a:t> for class 2</a:t>
                </a:r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3" name="文字方塊 27">
                <a:extLst>
                  <a:ext uri="{FF2B5EF4-FFF2-40B4-BE49-F238E27FC236}">
                    <a16:creationId xmlns:a16="http://schemas.microsoft.com/office/drawing/2014/main" id="{5EF7DDB5-ACB7-4DD6-B5DC-71458E35D7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1800" y="1945218"/>
                <a:ext cx="6891230" cy="461665"/>
              </a:xfrm>
              <a:prstGeom prst="rect">
                <a:avLst/>
              </a:prstGeom>
              <a:blipFill>
                <a:blip r:embed="rId9"/>
                <a:stretch>
                  <a:fillRect l="-1416" t="-10526" b="-289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字方塊 28">
                <a:extLst>
                  <a:ext uri="{FF2B5EF4-FFF2-40B4-BE49-F238E27FC236}">
                    <a16:creationId xmlns:a16="http://schemas.microsoft.com/office/drawing/2014/main" id="{BC13DC7E-EE62-44C4-9B07-5AE48C9E5EDE}"/>
                  </a:ext>
                </a:extLst>
              </p:cNvPr>
              <p:cNvSpPr txBox="1"/>
              <p:nvPr/>
            </p:nvSpPr>
            <p:spPr>
              <a:xfrm>
                <a:off x="4923797" y="2475012"/>
                <a:ext cx="3946721" cy="89620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</m:d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  <m:sup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𝑛</m:t>
                                          </m:r>
                                        </m:sup>
                                      </m:sSup>
                                    </m:e>
                                  </m:d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altLang="zh-TW" sz="2400" i="1">
                                              <a:solidFill>
                                                <a:prstClr val="black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p>
                                      <m:r>
                                        <a:rPr lang="en-US" altLang="zh-TW" sz="2400" i="1">
                                          <a:solidFill>
                                            <a:prstClr val="black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sup>
                                  </m:sSup>
                                </m:e>
                              </m:d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4" name="文字方塊 28">
                <a:extLst>
                  <a:ext uri="{FF2B5EF4-FFF2-40B4-BE49-F238E27FC236}">
                    <a16:creationId xmlns:a16="http://schemas.microsoft.com/office/drawing/2014/main" id="{BC13DC7E-EE62-44C4-9B07-5AE48C9E5ED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797" y="2475012"/>
                <a:ext cx="3946721" cy="89620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字方塊 29">
            <a:extLst>
              <a:ext uri="{FF2B5EF4-FFF2-40B4-BE49-F238E27FC236}">
                <a16:creationId xmlns:a16="http://schemas.microsoft.com/office/drawing/2014/main" id="{35B2FD22-4FC8-4BFD-8933-5D1113D32331}"/>
              </a:ext>
            </a:extLst>
          </p:cNvPr>
          <p:cNvSpPr txBox="1"/>
          <p:nvPr/>
        </p:nvSpPr>
        <p:spPr>
          <a:xfrm>
            <a:off x="838200" y="1067558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1: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6" name="文字方塊 30">
            <a:extLst>
              <a:ext uri="{FF2B5EF4-FFF2-40B4-BE49-F238E27FC236}">
                <a16:creationId xmlns:a16="http://schemas.microsoft.com/office/drawing/2014/main" id="{C336362E-C5DB-4374-BEF3-6C024A3C6B8C}"/>
              </a:ext>
            </a:extLst>
          </p:cNvPr>
          <p:cNvSpPr txBox="1"/>
          <p:nvPr/>
        </p:nvSpPr>
        <p:spPr>
          <a:xfrm>
            <a:off x="838200" y="1914440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2: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p:sp>
        <p:nvSpPr>
          <p:cNvPr id="17" name="文字方塊 33">
            <a:extLst>
              <a:ext uri="{FF2B5EF4-FFF2-40B4-BE49-F238E27FC236}">
                <a16:creationId xmlns:a16="http://schemas.microsoft.com/office/drawing/2014/main" id="{7A005706-1F08-4FCD-80E4-6DB4C873F93E}"/>
              </a:ext>
            </a:extLst>
          </p:cNvPr>
          <p:cNvSpPr txBox="1"/>
          <p:nvPr/>
        </p:nvSpPr>
        <p:spPr>
          <a:xfrm>
            <a:off x="838200" y="3390756"/>
            <a:ext cx="14859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457200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TW" dirty="0">
                <a:solidFill>
                  <a:prstClr val="black"/>
                </a:solidFill>
                <a:latin typeface="Calibri" panose="020F0502020204030204"/>
                <a:ea typeface="新細明體" panose="02020500000000000000" pitchFamily="18" charset="-120"/>
              </a:rPr>
              <a:t>Step 3:</a:t>
            </a:r>
            <a:endParaRPr lang="zh-TW" altLang="en-US" dirty="0">
              <a:solidFill>
                <a:prstClr val="black"/>
              </a:solidFill>
              <a:latin typeface="Calibri" panose="020F0502020204030204"/>
              <a:ea typeface="新細明體" panose="02020500000000000000" pitchFamily="18" charset="-12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字方塊 37">
                <a:extLst>
                  <a:ext uri="{FF2B5EF4-FFF2-40B4-BE49-F238E27FC236}">
                    <a16:creationId xmlns:a16="http://schemas.microsoft.com/office/drawing/2014/main" id="{B62EE286-39C9-4284-84A9-247CA0108CB5}"/>
                  </a:ext>
                </a:extLst>
              </p:cNvPr>
              <p:cNvSpPr txBox="1"/>
              <p:nvPr/>
            </p:nvSpPr>
            <p:spPr>
              <a:xfrm>
                <a:off x="5151941" y="3632650"/>
                <a:ext cx="2312941" cy="41684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8" name="文字方塊 37">
                <a:extLst>
                  <a:ext uri="{FF2B5EF4-FFF2-40B4-BE49-F238E27FC236}">
                    <a16:creationId xmlns:a16="http://schemas.microsoft.com/office/drawing/2014/main" id="{B62EE286-39C9-4284-84A9-247CA0108C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51941" y="3632650"/>
                <a:ext cx="2312941" cy="416845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字方塊 38">
                <a:extLst>
                  <a:ext uri="{FF2B5EF4-FFF2-40B4-BE49-F238E27FC236}">
                    <a16:creationId xmlns:a16="http://schemas.microsoft.com/office/drawing/2014/main" id="{9A00FA41-65F6-43B4-AAE2-A966A8E64FAA}"/>
                  </a:ext>
                </a:extLst>
              </p:cNvPr>
              <p:cNvSpPr txBox="1"/>
              <p:nvPr/>
            </p:nvSpPr>
            <p:spPr>
              <a:xfrm>
                <a:off x="7531278" y="3489897"/>
                <a:ext cx="1188339" cy="7167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19" name="文字方塊 38">
                <a:extLst>
                  <a:ext uri="{FF2B5EF4-FFF2-40B4-BE49-F238E27FC236}">
                    <a16:creationId xmlns:a16="http://schemas.microsoft.com/office/drawing/2014/main" id="{9A00FA41-65F6-43B4-AAE2-A966A8E64F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1278" y="3489897"/>
                <a:ext cx="1188339" cy="7167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字方塊 39">
                <a:extLst>
                  <a:ext uri="{FF2B5EF4-FFF2-40B4-BE49-F238E27FC236}">
                    <a16:creationId xmlns:a16="http://schemas.microsoft.com/office/drawing/2014/main" id="{CCFEBFB4-A693-4638-AF8B-6B95CA1120CF}"/>
                  </a:ext>
                </a:extLst>
              </p:cNvPr>
              <p:cNvSpPr txBox="1"/>
              <p:nvPr/>
            </p:nvSpPr>
            <p:spPr>
              <a:xfrm>
                <a:off x="5122713" y="4298488"/>
                <a:ext cx="5392887" cy="55271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2400" i="1">
                          <a:solidFill>
                            <a:prstClr val="black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acc>
                            <m:accPr>
                              <m:chr m:val="̂"/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sub>
                      </m:sSub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d>
                        <m:d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</m:e>
                      </m:d>
                      <m:sSub>
                        <m:sSub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0" name="文字方塊 39">
                <a:extLst>
                  <a:ext uri="{FF2B5EF4-FFF2-40B4-BE49-F238E27FC236}">
                    <a16:creationId xmlns:a16="http://schemas.microsoft.com/office/drawing/2014/main" id="{CCFEBFB4-A693-4638-AF8B-6B95CA1120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2713" y="4298488"/>
                <a:ext cx="5392887" cy="55271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字方塊 40">
                <a:extLst>
                  <a:ext uri="{FF2B5EF4-FFF2-40B4-BE49-F238E27FC236}">
                    <a16:creationId xmlns:a16="http://schemas.microsoft.com/office/drawing/2014/main" id="{CF82E1E1-5BDD-47C9-8A90-D71D437AF2C8}"/>
                  </a:ext>
                </a:extLst>
              </p:cNvPr>
              <p:cNvSpPr txBox="1"/>
              <p:nvPr/>
            </p:nvSpPr>
            <p:spPr>
              <a:xfrm>
                <a:off x="3066783" y="3455468"/>
                <a:ext cx="2119811" cy="8035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p>
                            <m:sSup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sub>
                              </m:sSub>
                              <m:r>
                                <m:rPr>
                                  <m:nor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(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𝑥</m:t>
                              </m:r>
                              <m:r>
                                <m:rPr>
                                  <m:nor/>
                                </m:rPr>
                                <a:rPr lang="en-US" altLang="zh-TW" sz="2400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新細明體" panose="02020500000000000000" pitchFamily="18" charset="-120"/>
                                </a:rPr>
                                <m:t>)−</m:t>
                              </m:r>
                              <m:acc>
                                <m:accPr>
                                  <m:chr m:val="̂"/>
                                  <m:ctrlP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altLang="zh-TW" sz="24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sup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1" name="文字方塊 40">
                <a:extLst>
                  <a:ext uri="{FF2B5EF4-FFF2-40B4-BE49-F238E27FC236}">
                    <a16:creationId xmlns:a16="http://schemas.microsoft.com/office/drawing/2014/main" id="{CF82E1E1-5BDD-47C9-8A90-D71D437AF2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6783" y="3455468"/>
                <a:ext cx="2119811" cy="803553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字方塊 41">
                <a:extLst>
                  <a:ext uri="{FF2B5EF4-FFF2-40B4-BE49-F238E27FC236}">
                    <a16:creationId xmlns:a16="http://schemas.microsoft.com/office/drawing/2014/main" id="{B80DEC98-2FC9-4A34-B5F3-04E405688456}"/>
                  </a:ext>
                </a:extLst>
              </p:cNvPr>
              <p:cNvSpPr txBox="1"/>
              <p:nvPr/>
            </p:nvSpPr>
            <p:spPr>
              <a:xfrm>
                <a:off x="8889598" y="3494324"/>
                <a:ext cx="564706" cy="7646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defTabSz="457200" fontAlgn="auto"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TW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𝑧</m:t>
                          </m:r>
                        </m:num>
                        <m:den>
                          <m:r>
                            <a:rPr lang="zh-TW" altLang="en-US" sz="24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sSub>
                            <m:sSubPr>
                              <m:ctrlP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TW" sz="24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TW" altLang="en-US" sz="2400" dirty="0">
                  <a:solidFill>
                    <a:prstClr val="black"/>
                  </a:solidFill>
                  <a:latin typeface="Calibri" panose="020F0502020204030204"/>
                  <a:ea typeface="新細明體" panose="02020500000000000000" pitchFamily="18" charset="-120"/>
                </a:endParaRPr>
              </a:p>
            </p:txBody>
          </p:sp>
        </mc:Choice>
        <mc:Fallback xmlns="">
          <p:sp>
            <p:nvSpPr>
              <p:cNvPr id="22" name="文字方塊 41">
                <a:extLst>
                  <a:ext uri="{FF2B5EF4-FFF2-40B4-BE49-F238E27FC236}">
                    <a16:creationId xmlns:a16="http://schemas.microsoft.com/office/drawing/2014/main" id="{B80DEC98-2FC9-4A34-B5F3-04E405688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89598" y="3494324"/>
                <a:ext cx="564706" cy="764697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78499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  <p:bldP spid="10" grpId="0" animBg="1"/>
      <p:bldP spid="1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3.4 </a:t>
            </a:r>
            <a:r>
              <a:rPr lang="zh-CN" altLang="en-US" dirty="0"/>
              <a:t>二分类任务</a:t>
            </a:r>
            <a:r>
              <a:rPr lang="en-US" altLang="zh-CN" dirty="0"/>
              <a:t>-</a:t>
            </a:r>
            <a:r>
              <a:rPr lang="zh-CN" altLang="en-US" dirty="0"/>
              <a:t>线性判别分析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63600" y="1355735"/>
            <a:ext cx="8616950" cy="45279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线性判别分析（</a:t>
            </a:r>
            <a:r>
              <a:rPr lang="en-US" altLang="zh-CN" dirty="0">
                <a:solidFill>
                  <a:sysClr val="windowText" lastClr="000000"/>
                </a:solidFill>
              </a:rPr>
              <a:t>Linear Discriminant Analysis</a:t>
            </a:r>
            <a:r>
              <a:rPr lang="en-US" altLang="en-US" dirty="0">
                <a:solidFill>
                  <a:sysClr val="windowText" lastClr="000000"/>
                </a:solidFill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</a:rPr>
              <a:t>[Fisher, 1936]</a:t>
            </a:r>
            <a:endParaRPr lang="en-US" altLang="en-US" sz="1200" dirty="0">
              <a:solidFill>
                <a:srgbClr val="FF0000"/>
              </a:solidFill>
            </a:endParaRPr>
          </a:p>
        </p:txBody>
      </p:sp>
      <p:sp>
        <p:nvSpPr>
          <p:cNvPr id="7" name="TextBox 3"/>
          <p:cNvSpPr txBox="1"/>
          <p:nvPr/>
        </p:nvSpPr>
        <p:spPr>
          <a:xfrm>
            <a:off x="8217230" y="4666833"/>
            <a:ext cx="25266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Verdana"/>
                <a:ea typeface="幼圆"/>
              </a:rPr>
              <a:t>LDA</a:t>
            </a:r>
            <a:r>
              <a:rPr lang="zh-CN" altLang="en-US" sz="2000" dirty="0">
                <a:solidFill>
                  <a:srgbClr val="FF0000"/>
                </a:solidFill>
                <a:latin typeface="Verdana"/>
                <a:ea typeface="幼圆"/>
              </a:rPr>
              <a:t>也可被视为一种监督降维技术</a:t>
            </a:r>
            <a:endParaRPr lang="en-US" altLang="zh-CN" sz="2000" dirty="0">
              <a:solidFill>
                <a:srgbClr val="FF0000"/>
              </a:solidFill>
              <a:latin typeface="Verdana"/>
              <a:ea typeface="幼圆"/>
            </a:endParaRPr>
          </a:p>
        </p:txBody>
      </p:sp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522" y="1981200"/>
            <a:ext cx="5943600" cy="44746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919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二分类任务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线性判别分析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/>
              <p:cNvSpPr txBox="1">
                <a:spLocks/>
              </p:cNvSpPr>
              <p:nvPr/>
            </p:nvSpPr>
            <p:spPr>
              <a:xfrm>
                <a:off x="863600" y="1427747"/>
                <a:ext cx="8616950" cy="4966196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>
                      <a:lumMod val="75000"/>
                      <a:lumOff val="25000"/>
                    </a:schemeClr>
                  </a:buClr>
                  <a:buSzPct val="100000"/>
                  <a:buFont typeface="Wingdings" panose="05000000000000000000" pitchFamily="2" charset="2"/>
                  <a:buChar char="v"/>
                  <a:defRPr lang="zh-CN" altLang="en-US" sz="2200" kern="1200" baseline="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030A0"/>
                  </a:buClr>
                  <a:buFont typeface="Wingdings" panose="05000000000000000000" pitchFamily="2" charset="2"/>
                  <a:buChar char="Ø"/>
                  <a:defRPr sz="20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p"/>
                  <a:defRPr sz="16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  <a:buClr>
                    <a:srgbClr val="002060">
                      <a:lumMod val="75000"/>
                      <a:lumOff val="25000"/>
                    </a:srgbClr>
                  </a:buClr>
                  <a:defRPr/>
                </a:pPr>
                <a:r>
                  <a:rPr lang="en-US" altLang="zh-CN" dirty="0">
                    <a:solidFill>
                      <a:sysClr val="windowText" lastClr="000000"/>
                    </a:solidFill>
                  </a:rPr>
                  <a:t>LDA</a:t>
                </a:r>
                <a:r>
                  <a:rPr lang="zh-CN" altLang="en-US" dirty="0">
                    <a:solidFill>
                      <a:sysClr val="windowText" lastClr="000000"/>
                    </a:solidFill>
                  </a:rPr>
                  <a:t>的思想</a:t>
                </a:r>
              </a:p>
              <a:p>
                <a:pPr lvl="1" fontAlgn="auto">
                  <a:spcAft>
                    <a:spcPts val="0"/>
                  </a:spcAft>
                  <a:buSzTx/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欲使同类样例的投影点尽可能接近，可以让同类样例投影点的协方差尽可能小</a:t>
                </a:r>
              </a:p>
              <a:p>
                <a:pPr lvl="1" fontAlgn="auto">
                  <a:spcAft>
                    <a:spcPts val="0"/>
                  </a:spcAft>
                  <a:buSzTx/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欲使异类样例的投影点尽可能远离，可以让类中心之间的距离尽可能大</a:t>
                </a:r>
              </a:p>
              <a:p>
                <a:pPr marL="0" indent="0" fontAlgn="auto">
                  <a:spcAft>
                    <a:spcPts val="0"/>
                  </a:spcAft>
                  <a:buClr>
                    <a:srgbClr val="002060">
                      <a:lumMod val="75000"/>
                      <a:lumOff val="25000"/>
                    </a:srgbClr>
                  </a:buClr>
                  <a:buNone/>
                  <a:defRPr/>
                </a:pPr>
                <a:endParaRPr lang="zh-CN" altLang="en-US" dirty="0">
                  <a:solidFill>
                    <a:sysClr val="windowText" lastClr="000000"/>
                  </a:solidFill>
                </a:endParaRPr>
              </a:p>
              <a:p>
                <a:pPr fontAlgn="auto">
                  <a:spcAft>
                    <a:spcPts val="0"/>
                  </a:spcAft>
                  <a:buClr>
                    <a:srgbClr val="002060">
                      <a:lumMod val="75000"/>
                      <a:lumOff val="25000"/>
                    </a:srgbClr>
                  </a:buClr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一些变量</a:t>
                </a:r>
              </a:p>
              <a:p>
                <a:pPr lvl="1" fontAlgn="auto">
                  <a:spcAft>
                    <a:spcPts val="0"/>
                  </a:spcAft>
                  <a:buSzTx/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第</a:t>
                </a:r>
                <a:r>
                  <a:rPr lang="en-US" altLang="zh-CN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zh-CN" altLang="en-US" dirty="0">
                    <a:solidFill>
                      <a:sysClr val="windowText" lastClr="000000"/>
                    </a:solidFill>
                  </a:rPr>
                  <a:t>类示例的集合：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solidFill>
                    <a:sysClr val="windowText" lastClr="000000"/>
                  </a:solidFill>
                </a:endParaRPr>
              </a:p>
              <a:p>
                <a:pPr lvl="1" fontAlgn="auto">
                  <a:spcAft>
                    <a:spcPts val="0"/>
                  </a:spcAft>
                  <a:buSzTx/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第</a:t>
                </a:r>
                <a:r>
                  <a:rPr lang="en-US" altLang="zh-CN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zh-CN" altLang="en-US" dirty="0">
                    <a:solidFill>
                      <a:sysClr val="windowText" lastClr="000000"/>
                    </a:solidFill>
                  </a:rPr>
                  <a:t>类示例的均值向量：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solidFill>
                    <a:sysClr val="windowText" lastClr="000000"/>
                  </a:solidFill>
                </a:endParaRPr>
              </a:p>
              <a:p>
                <a:pPr lvl="1" fontAlgn="auto">
                  <a:spcAft>
                    <a:spcPts val="0"/>
                  </a:spcAft>
                  <a:buSzTx/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第</a:t>
                </a:r>
                <a:r>
                  <a:rPr lang="en-US" altLang="zh-CN" dirty="0" err="1">
                    <a:solidFill>
                      <a:sysClr val="windowText" lastClr="000000"/>
                    </a:solidFill>
                  </a:rPr>
                  <a:t>i</a:t>
                </a:r>
                <a:r>
                  <a:rPr lang="zh-CN" altLang="en-US" dirty="0">
                    <a:solidFill>
                      <a:sysClr val="windowText" lastClr="000000"/>
                    </a:solidFill>
                  </a:rPr>
                  <a:t>类示例的协方差矩阵：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dirty="0">
                  <a:solidFill>
                    <a:sysClr val="windowText" lastClr="000000"/>
                  </a:solidFill>
                </a:endParaRPr>
              </a:p>
              <a:p>
                <a:pPr lvl="1" fontAlgn="auto">
                  <a:spcAft>
                    <a:spcPts val="0"/>
                  </a:spcAft>
                  <a:buSzTx/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两类样本的中心在直线上的投影：</a:t>
                </a:r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</a:rPr>
                  <a:t> 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lang="zh-CN" altLang="en-US" dirty="0">
                  <a:solidFill>
                    <a:sysClr val="windowText" lastClr="000000"/>
                  </a:solidFill>
                </a:endParaRPr>
              </a:p>
              <a:p>
                <a:pPr lvl="1" fontAlgn="auto">
                  <a:spcAft>
                    <a:spcPts val="0"/>
                  </a:spcAft>
                  <a:buSzTx/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两类样本的协方差：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</a:rPr>
                  <a:t>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>
                        <a:latin typeface="Cambria Math" panose="02040503050406030204" pitchFamily="18" charset="0"/>
                      </a:rPr>
                      <m:t>𝜔</m:t>
                    </m:r>
                  </m:oMath>
                </a14:m>
                <a:endParaRPr lang="zh-CN" altLang="en-US" dirty="0">
                  <a:solidFill>
                    <a:sysClr val="windowText" lastClr="000000"/>
                  </a:solidFill>
                </a:endParaRPr>
              </a:p>
              <a:p>
                <a:pPr marL="0" indent="0" fontAlgn="auto">
                  <a:spcAft>
                    <a:spcPts val="0"/>
                  </a:spcAft>
                  <a:buClr>
                    <a:srgbClr val="002060">
                      <a:lumMod val="75000"/>
                      <a:lumOff val="25000"/>
                    </a:srgbClr>
                  </a:buClr>
                  <a:buNone/>
                  <a:defRPr/>
                </a:pPr>
                <a:endParaRPr lang="zh-CN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11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3600" y="1427747"/>
                <a:ext cx="8616950" cy="4966196"/>
              </a:xfrm>
              <a:prstGeom prst="rect">
                <a:avLst/>
              </a:prstGeom>
              <a:blipFill>
                <a:blip r:embed="rId3"/>
                <a:stretch>
                  <a:fillRect l="-778" t="-1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6629400" y="914400"/>
            <a:ext cx="3505200" cy="685800"/>
            <a:chOff x="5334000" y="914400"/>
            <a:chExt cx="3505200" cy="68580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" name="文本框 2"/>
                <p:cNvSpPr txBox="1"/>
                <p:nvPr/>
              </p:nvSpPr>
              <p:spPr>
                <a:xfrm>
                  <a:off x="5334000" y="914400"/>
                  <a:ext cx="3505200" cy="43088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lvl="1">
                    <a:buNone/>
                  </a:pPr>
                  <a14:m>
                    <m:oMath xmlns:m="http://schemas.openxmlformats.org/officeDocument/2006/math"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𝜔</m:t>
                      </m:r>
                      <m:r>
                        <a:rPr lang="en-US" altLang="zh-CN" sz="2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200" i="1">
                              <a:latin typeface="Cambria Math" panose="02040503050406030204" pitchFamily="18" charset="0"/>
                            </a:rPr>
                            <m:t>𝜔</m:t>
                          </m:r>
                        </m:e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sSub>
                        <m:sSub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200" i="1">
                          <a:latin typeface="Cambria Math" panose="02040503050406030204" pitchFamily="18" charset="0"/>
                        </a:rPr>
                        <m:t>𝜔</m:t>
                      </m:r>
                    </m:oMath>
                  </a14:m>
                  <a:r>
                    <a:rPr lang="zh-CN" altLang="en-US" sz="2200" dirty="0">
                      <a:solidFill>
                        <a:sysClr val="windowText" lastClr="000000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尽可能小</a:t>
                  </a:r>
                </a:p>
              </p:txBody>
            </p:sp>
          </mc:Choice>
          <mc:Fallback xmlns="">
            <p:sp>
              <p:nvSpPr>
                <p:cNvPr id="3" name="文本框 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914400"/>
                  <a:ext cx="3505200" cy="430887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t="-9859" b="-2676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上箭头 4"/>
            <p:cNvSpPr/>
            <p:nvPr/>
          </p:nvSpPr>
          <p:spPr bwMode="auto">
            <a:xfrm>
              <a:off x="6477000" y="1295400"/>
              <a:ext cx="381000" cy="304800"/>
            </a:xfrm>
            <a:prstGeom prst="up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90513" indent="-290513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6629400" y="2917296"/>
            <a:ext cx="3505200" cy="664104"/>
            <a:chOff x="5334000" y="2590800"/>
            <a:chExt cx="3505200" cy="6641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/>
                <p:cNvSpPr txBox="1"/>
                <p:nvPr/>
              </p:nvSpPr>
              <p:spPr>
                <a:xfrm>
                  <a:off x="5334000" y="2819400"/>
                  <a:ext cx="3505200" cy="43550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sSubSup>
                        <m:sSubSupPr>
                          <m:ctrlPr>
                            <a:rPr lang="en-US" altLang="zh-CN" sz="22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||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𝜔</m:t>
                              </m:r>
                            </m:e>
                            <m:sup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sSub>
                            <m:sSubPr>
                              <m:ctrlP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200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altLang="zh-CN" sz="2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||</m:t>
                          </m:r>
                        </m:e>
                        <m:sub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22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a14:m>
                  <a:r>
                    <a:rPr lang="zh-CN" altLang="en-US" sz="2200" dirty="0"/>
                    <a:t>尽可能大</a:t>
                  </a:r>
                </a:p>
              </p:txBody>
            </p:sp>
          </mc:Choice>
          <mc:Fallback xmlns="">
            <p:sp>
              <p:nvSpPr>
                <p:cNvPr id="4" name="文本框 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34000" y="2819400"/>
                  <a:ext cx="3505200" cy="43550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 l="-1043" t="-8451" b="-2816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下箭头 5"/>
            <p:cNvSpPr/>
            <p:nvPr/>
          </p:nvSpPr>
          <p:spPr bwMode="auto">
            <a:xfrm>
              <a:off x="6477000" y="2590800"/>
              <a:ext cx="381000" cy="304800"/>
            </a:xfrm>
            <a:prstGeom prst="down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90513" indent="-290513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866797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二分类任务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线性判别分析</a:t>
            </a:r>
            <a:endParaRPr lang="zh-CN" altLang="en-US" dirty="0"/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909638" y="1143000"/>
            <a:ext cx="8616950" cy="496619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最大化目标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类内散度矩阵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类间散度矩阵</a:t>
            </a: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6483884"/>
              </p:ext>
            </p:extLst>
          </p:nvPr>
        </p:nvGraphicFramePr>
        <p:xfrm>
          <a:off x="3265785" y="1579563"/>
          <a:ext cx="4181475" cy="169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9" name="Formula" r:id="rId4" imgW="2090520" imgH="861120" progId="Equation.Ribbit">
                  <p:embed/>
                </p:oleObj>
              </mc:Choice>
              <mc:Fallback>
                <p:oleObj name="Formula" r:id="rId4" imgW="2090520" imgH="8611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65785" y="1579563"/>
                        <a:ext cx="4181475" cy="1695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8760046"/>
              </p:ext>
            </p:extLst>
          </p:nvPr>
        </p:nvGraphicFramePr>
        <p:xfrm>
          <a:off x="2295363" y="3854878"/>
          <a:ext cx="7324725" cy="1181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0" name="Formula" r:id="rId6" imgW="3663000" imgH="600840" progId="Equation.Ribbit">
                  <p:embed/>
                </p:oleObj>
              </mc:Choice>
              <mc:Fallback>
                <p:oleObj name="Formula" r:id="rId6" imgW="3663000" imgH="6008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95363" y="3854878"/>
                        <a:ext cx="7324725" cy="1181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78597254"/>
              </p:ext>
            </p:extLst>
          </p:nvPr>
        </p:nvGraphicFramePr>
        <p:xfrm>
          <a:off x="4168209" y="5537903"/>
          <a:ext cx="3448050" cy="403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1" name="Formula" r:id="rId8" imgW="1724760" imgH="205920" progId="Equation.Ribbit">
                  <p:embed/>
                </p:oleObj>
              </mc:Choice>
              <mc:Fallback>
                <p:oleObj name="Formula" r:id="rId8" imgW="1724760" imgH="205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68209" y="5537903"/>
                        <a:ext cx="3448050" cy="4032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7644570" y="2057400"/>
            <a:ext cx="2645605" cy="739775"/>
            <a:chOff x="6196770" y="2057400"/>
            <a:chExt cx="2645605" cy="739775"/>
          </a:xfrm>
        </p:grpSpPr>
        <p:graphicFrame>
          <p:nvGraphicFramePr>
            <p:cNvPr id="11" name="对象 1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433625010"/>
                </p:ext>
              </p:extLst>
            </p:nvPr>
          </p:nvGraphicFramePr>
          <p:xfrm>
            <a:off x="7162800" y="2057400"/>
            <a:ext cx="1679575" cy="7397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822" name="Formula" r:id="rId10" imgW="839520" imgH="379800" progId="Equation.Ribbit">
                    <p:embed/>
                  </p:oleObj>
                </mc:Choice>
                <mc:Fallback>
                  <p:oleObj name="Formula" r:id="rId10" imgW="839520" imgH="379800" progId="Equation.Ribbi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2800" y="2057400"/>
                          <a:ext cx="1679575" cy="73977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" name="右箭头 2"/>
            <p:cNvSpPr/>
            <p:nvPr/>
          </p:nvSpPr>
          <p:spPr bwMode="auto">
            <a:xfrm>
              <a:off x="6196770" y="2154394"/>
              <a:ext cx="609600" cy="533400"/>
            </a:xfrm>
            <a:prstGeom prst="rightArrow">
              <a:avLst/>
            </a:prstGeom>
            <a:solidFill>
              <a:srgbClr val="FFC0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90513" indent="-290513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6479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二分类任务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线性判别分析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内容占位符 2"/>
              <p:cNvSpPr txBox="1">
                <a:spLocks/>
              </p:cNvSpPr>
              <p:nvPr/>
            </p:nvSpPr>
            <p:spPr>
              <a:xfrm>
                <a:off x="871621" y="1295400"/>
                <a:ext cx="8616950" cy="4775230"/>
              </a:xfrm>
              <a:prstGeom prst="rect">
                <a:avLst/>
              </a:prstGeom>
            </p:spPr>
            <p:txBody>
              <a:bodyPr vert="horz" lIns="91440" tIns="46800" rIns="91440" bIns="45720" rtlCol="0">
                <a:normAutofit/>
              </a:bodyPr>
              <a:lstStyle>
                <a:lvl1pPr marL="228600" indent="-3600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Clr>
                    <a:schemeClr val="accent6">
                      <a:lumMod val="75000"/>
                      <a:lumOff val="25000"/>
                    </a:schemeClr>
                  </a:buClr>
                  <a:buSzPct val="100000"/>
                  <a:buFont typeface="Wingdings" panose="05000000000000000000" pitchFamily="2" charset="2"/>
                  <a:buChar char="v"/>
                  <a:defRPr lang="zh-CN" altLang="en-US" sz="2200" kern="1200" baseline="0" dirty="0" smtClean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1pPr>
                <a:lvl2pPr marL="6858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rgbClr val="7030A0"/>
                  </a:buClr>
                  <a:buFont typeface="Wingdings" panose="05000000000000000000" pitchFamily="2" charset="2"/>
                  <a:buChar char="Ø"/>
                  <a:defRPr sz="20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2pPr>
                <a:lvl3pPr marL="11430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8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3pPr>
                <a:lvl4pPr marL="16002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p"/>
                  <a:defRPr sz="16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4pPr>
                <a:lvl5pPr marL="2057400" indent="-3600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accent1"/>
                  </a:buClr>
                  <a:buFont typeface="Wingdings" panose="05000000000000000000" pitchFamily="2" charset="2"/>
                  <a:buChar char="l"/>
                  <a:defRPr sz="1600" kern="1200" baseline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lvl5pPr>
                <a:lvl6pPr marL="22860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Clr>
                    <a:schemeClr val="tx2"/>
                  </a:buClr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fontAlgn="auto"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广义瑞利商（</a:t>
                </a:r>
                <a:r>
                  <a:rPr lang="en-US" altLang="zh-CN" dirty="0">
                    <a:solidFill>
                      <a:sysClr val="windowText" lastClr="000000"/>
                    </a:solidFill>
                  </a:rPr>
                  <a:t>generalized Rayleigh quotient</a:t>
                </a:r>
                <a:r>
                  <a:rPr lang="en-US" altLang="en-US" dirty="0">
                    <a:solidFill>
                      <a:sysClr val="windowText" lastClr="000000"/>
                    </a:solidFill>
                  </a:rPr>
                  <a:t>）</a:t>
                </a:r>
                <a:endParaRPr lang="en-US" altLang="zh-CN" dirty="0">
                  <a:solidFill>
                    <a:sysClr val="windowText" lastClr="000000"/>
                  </a:solidFill>
                </a:endParaRPr>
              </a:p>
              <a:p>
                <a:pPr fontAlgn="auto"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en-US" altLang="zh-CN" dirty="0">
                  <a:solidFill>
                    <a:sysClr val="windowText" lastClr="000000"/>
                  </a:solidFill>
                </a:endParaRPr>
              </a:p>
              <a:p>
                <a:pPr fontAlgn="auto"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en-US" altLang="zh-CN" dirty="0">
                  <a:solidFill>
                    <a:sysClr val="windowText" lastClr="000000"/>
                  </a:solidFill>
                </a:endParaRPr>
              </a:p>
              <a:p>
                <a:pPr fontAlgn="auto"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en-US" altLang="zh-CN" dirty="0">
                  <a:solidFill>
                    <a:sysClr val="windowText" lastClr="000000"/>
                  </a:solidFill>
                </a:endParaRPr>
              </a:p>
              <a:p>
                <a:pPr marL="342900" indent="-342900" fontAlgn="auto"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令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p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sSub>
                      <m:sSubPr>
                        <m:ctrlP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zh-CN" altLang="en-US" i="1">
                            <a:solidFill>
                              <a:sysClr val="windowText" lastClr="000000"/>
                            </a:solidFill>
                            <a:latin typeface="Cambria Math" panose="02040503050406030204" pitchFamily="18" charset="0"/>
                          </a:rPr>
                          <m:t>𝜔</m:t>
                        </m:r>
                      </m:sub>
                    </m:sSub>
                    <m:r>
                      <a:rPr lang="zh-CN" altLang="en-US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𝜔</m:t>
                    </m:r>
                    <m:r>
                      <a:rPr lang="en-US" altLang="zh-CN" i="1">
                        <a:solidFill>
                          <a:sysClr val="windowText" lastClr="00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dirty="0">
                    <a:solidFill>
                      <a:sysClr val="windowText" lastClr="000000"/>
                    </a:solidFill>
                  </a:rPr>
                  <a:t>，最大化广义瑞利商等价形式为</a:t>
                </a:r>
              </a:p>
              <a:p>
                <a:pPr fontAlgn="auto"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zh-CN" altLang="en-US" dirty="0">
                  <a:solidFill>
                    <a:sysClr val="windowText" lastClr="000000"/>
                  </a:solidFill>
                </a:endParaRPr>
              </a:p>
              <a:p>
                <a:pPr marL="0" indent="0" fontAlgn="auto">
                  <a:spcAft>
                    <a:spcPts val="0"/>
                  </a:spcAft>
                  <a:buClr>
                    <a:srgbClr val="0000FF"/>
                  </a:buClr>
                  <a:buNone/>
                  <a:defRPr/>
                </a:pPr>
                <a:endParaRPr lang="zh-CN" altLang="en-US" dirty="0">
                  <a:solidFill>
                    <a:sysClr val="windowText" lastClr="000000"/>
                  </a:solidFill>
                </a:endParaRPr>
              </a:p>
              <a:p>
                <a:pPr fontAlgn="auto">
                  <a:spcAft>
                    <a:spcPts val="0"/>
                  </a:spcAft>
                  <a:buClr>
                    <a:srgbClr val="0000FF"/>
                  </a:buClr>
                  <a:defRPr/>
                </a:pPr>
                <a:endParaRPr lang="zh-CN" altLang="en-US" dirty="0">
                  <a:solidFill>
                    <a:sysClr val="windowText" lastClr="000000"/>
                  </a:solidFill>
                </a:endParaRPr>
              </a:p>
              <a:p>
                <a:pPr fontAlgn="auto">
                  <a:spcAft>
                    <a:spcPts val="0"/>
                  </a:spcAft>
                  <a:buClr>
                    <a:srgbClr val="0000FF"/>
                  </a:buClr>
                  <a:defRPr/>
                </a:pPr>
                <a:r>
                  <a:rPr lang="zh-CN" altLang="en-US" dirty="0">
                    <a:solidFill>
                      <a:sysClr val="windowText" lastClr="000000"/>
                    </a:solidFill>
                  </a:rPr>
                  <a:t>运用拉格朗日乘子法，上式等价于</a:t>
                </a:r>
              </a:p>
              <a:p>
                <a:pPr fontAlgn="auto">
                  <a:spcAft>
                    <a:spcPts val="0"/>
                  </a:spcAft>
                  <a:buClr>
                    <a:srgbClr val="002060">
                      <a:lumMod val="75000"/>
                      <a:lumOff val="25000"/>
                    </a:srgbClr>
                  </a:buClr>
                  <a:defRPr/>
                </a:pPr>
                <a:endParaRPr lang="zh-CN" altLang="en-US" dirty="0">
                  <a:solidFill>
                    <a:sysClr val="windowText" lastClr="000000"/>
                  </a:solidFill>
                </a:endParaRPr>
              </a:p>
            </p:txBody>
          </p:sp>
        </mc:Choice>
        <mc:Fallback xmlns="">
          <p:sp>
            <p:nvSpPr>
              <p:cNvPr id="8" name="内容占位符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1621" y="1295400"/>
                <a:ext cx="8616950" cy="4775230"/>
              </a:xfrm>
              <a:prstGeom prst="rect">
                <a:avLst/>
              </a:prstGeom>
              <a:blipFill>
                <a:blip r:embed="rId4"/>
                <a:stretch>
                  <a:fillRect l="-778" t="-1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9378149"/>
              </p:ext>
            </p:extLst>
          </p:nvPr>
        </p:nvGraphicFramePr>
        <p:xfrm>
          <a:off x="4625466" y="3548210"/>
          <a:ext cx="2190750" cy="9858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8" name="Formula" r:id="rId5" imgW="1094760" imgH="505800" progId="Equation.Ribbit">
                  <p:embed/>
                </p:oleObj>
              </mc:Choice>
              <mc:Fallback>
                <p:oleObj name="Formula" r:id="rId5" imgW="1094760" imgH="5058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25466" y="3548210"/>
                        <a:ext cx="2190750" cy="9858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41987374"/>
              </p:ext>
            </p:extLst>
          </p:nvPr>
        </p:nvGraphicFramePr>
        <p:xfrm>
          <a:off x="4790363" y="1974574"/>
          <a:ext cx="1679575" cy="73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19" name="Formula" r:id="rId7" imgW="839520" imgH="379800" progId="Equation.Ribbit">
                  <p:embed/>
                </p:oleObj>
              </mc:Choice>
              <mc:Fallback>
                <p:oleObj name="Formula" r:id="rId7" imgW="839520" imgH="37980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90363" y="1974574"/>
                        <a:ext cx="1679575" cy="739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1009737"/>
              </p:ext>
            </p:extLst>
          </p:nvPr>
        </p:nvGraphicFramePr>
        <p:xfrm>
          <a:off x="4819025" y="5383199"/>
          <a:ext cx="1743075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20" name="Formula" r:id="rId9" imgW="871560" imgH="158760" progId="Equation.Ribbit">
                  <p:embed/>
                </p:oleObj>
              </mc:Choice>
              <mc:Fallback>
                <p:oleObj name="Formula" r:id="rId9" imgW="871560" imgH="158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19025" y="5383199"/>
                        <a:ext cx="1743075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12926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+mn-ea"/>
              </a:rPr>
              <a:t>二分类任务</a:t>
            </a:r>
            <a:r>
              <a:rPr lang="en-US" altLang="zh-CN" dirty="0">
                <a:latin typeface="+mn-ea"/>
              </a:rPr>
              <a:t>– </a:t>
            </a:r>
            <a:r>
              <a:rPr lang="zh-CN" altLang="en-US" dirty="0">
                <a:latin typeface="+mn-ea"/>
              </a:rPr>
              <a:t>线性判别分析</a:t>
            </a:r>
            <a:endParaRPr lang="zh-CN" altLang="en-US" dirty="0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863600" y="1219200"/>
            <a:ext cx="8616950" cy="477523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同向向量</a:t>
            </a:r>
          </a:p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结果</a:t>
            </a:r>
          </a:p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求解</a:t>
            </a:r>
          </a:p>
          <a:p>
            <a:pPr lvl="1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奇异值分解</a:t>
            </a:r>
          </a:p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r>
              <a:rPr lang="en-US" altLang="zh-CN" dirty="0">
                <a:solidFill>
                  <a:sysClr val="windowText" lastClr="000000"/>
                </a:solidFill>
              </a:rPr>
              <a:t>LDA</a:t>
            </a:r>
            <a:r>
              <a:rPr lang="zh-CN" altLang="en-US" dirty="0">
                <a:solidFill>
                  <a:sysClr val="windowText" lastClr="000000"/>
                </a:solidFill>
              </a:rPr>
              <a:t>的贝叶斯决策论解释</a:t>
            </a:r>
          </a:p>
          <a:p>
            <a:pPr lvl="1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两类数据同先验、满足高斯分布且协方差相等时，</a:t>
            </a:r>
            <a:r>
              <a:rPr lang="en-US" altLang="zh-CN" dirty="0">
                <a:solidFill>
                  <a:sysClr val="windowText" lastClr="000000"/>
                </a:solidFill>
              </a:rPr>
              <a:t>LDA</a:t>
            </a:r>
            <a:r>
              <a:rPr lang="zh-CN" altLang="en-US" dirty="0">
                <a:solidFill>
                  <a:sysClr val="windowText" lastClr="000000"/>
                </a:solidFill>
              </a:rPr>
              <a:t>达到最优分类</a:t>
            </a:r>
          </a:p>
          <a:p>
            <a:pPr marL="325800" lvl="1" indent="0" fontAlgn="auto">
              <a:spcAft>
                <a:spcPts val="0"/>
              </a:spcAft>
              <a:buClr>
                <a:srgbClr val="16754D"/>
              </a:buClr>
              <a:buSzTx/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  <p:cxnSp>
        <p:nvCxnSpPr>
          <p:cNvPr id="13" name="直接连接符 12"/>
          <p:cNvCxnSpPr/>
          <p:nvPr/>
        </p:nvCxnSpPr>
        <p:spPr>
          <a:xfrm>
            <a:off x="4792008" y="2142387"/>
            <a:ext cx="742795" cy="0"/>
          </a:xfrm>
          <a:prstGeom prst="line">
            <a:avLst/>
          </a:prstGeom>
          <a:noFill/>
          <a:ln w="19050" cap="flat" cmpd="sng" algn="ctr">
            <a:solidFill>
              <a:srgbClr val="16754D"/>
            </a:solidFill>
            <a:prstDash val="solid"/>
            <a:miter lim="800000"/>
          </a:ln>
          <a:effectLst/>
        </p:spPr>
      </p:cxnSp>
      <p:cxnSp>
        <p:nvCxnSpPr>
          <p:cNvPr id="14" name="直接连接符 13"/>
          <p:cNvCxnSpPr/>
          <p:nvPr/>
        </p:nvCxnSpPr>
        <p:spPr>
          <a:xfrm>
            <a:off x="6082378" y="2139357"/>
            <a:ext cx="1309022" cy="0"/>
          </a:xfrm>
          <a:prstGeom prst="line">
            <a:avLst/>
          </a:prstGeom>
          <a:noFill/>
          <a:ln w="19050" cap="flat" cmpd="sng" algn="ctr">
            <a:solidFill>
              <a:srgbClr val="16754D"/>
            </a:solidFill>
            <a:prstDash val="solid"/>
            <a:miter lim="800000"/>
          </a:ln>
          <a:effectLst/>
        </p:spPr>
      </p:cxnSp>
      <p:cxnSp>
        <p:nvCxnSpPr>
          <p:cNvPr id="15" name="直接箭头连接符 14"/>
          <p:cNvCxnSpPr/>
          <p:nvPr/>
        </p:nvCxnSpPr>
        <p:spPr>
          <a:xfrm>
            <a:off x="5163404" y="2139357"/>
            <a:ext cx="185698" cy="288324"/>
          </a:xfrm>
          <a:prstGeom prst="straightConnector1">
            <a:avLst/>
          </a:prstGeom>
          <a:noFill/>
          <a:ln w="19050" cap="flat" cmpd="sng" algn="ctr">
            <a:solidFill>
              <a:srgbClr val="16754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16" name="直接箭头连接符 15"/>
          <p:cNvCxnSpPr/>
          <p:nvPr/>
        </p:nvCxnSpPr>
        <p:spPr>
          <a:xfrm flipH="1">
            <a:off x="6185669" y="2142387"/>
            <a:ext cx="551222" cy="285294"/>
          </a:xfrm>
          <a:prstGeom prst="straightConnector1">
            <a:avLst/>
          </a:prstGeom>
          <a:noFill/>
          <a:ln w="19050" cap="flat" cmpd="sng" algn="ctr">
            <a:solidFill>
              <a:srgbClr val="16754D"/>
            </a:solidFill>
            <a:prstDash val="solid"/>
            <a:miter lim="800000"/>
            <a:tailEnd type="arrow"/>
          </a:ln>
          <a:effectLst/>
        </p:spPr>
      </p:cxnSp>
      <p:sp>
        <p:nvSpPr>
          <p:cNvPr id="17" name="TextBox 48"/>
          <p:cNvSpPr txBox="1"/>
          <p:nvPr/>
        </p:nvSpPr>
        <p:spPr>
          <a:xfrm>
            <a:off x="5092125" y="2361271"/>
            <a:ext cx="131767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2000" dirty="0">
                <a:solidFill>
                  <a:srgbClr val="FF0000"/>
                </a:solidFill>
                <a:latin typeface="幼圆"/>
                <a:ea typeface="幼圆"/>
              </a:rPr>
              <a:t>同向向量</a:t>
            </a:r>
          </a:p>
        </p:txBody>
      </p:sp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00175558"/>
              </p:ext>
            </p:extLst>
          </p:nvPr>
        </p:nvGraphicFramePr>
        <p:xfrm>
          <a:off x="4321420" y="4208639"/>
          <a:ext cx="1695450" cy="339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5" name="Formula" r:id="rId4" imgW="847440" imgH="175320" progId="Equation.Ribbit">
                  <p:embed/>
                </p:oleObj>
              </mc:Choice>
              <mc:Fallback>
                <p:oleObj name="Formula" r:id="rId4" imgW="847440" imgH="1753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21420" y="4208639"/>
                        <a:ext cx="1695450" cy="3397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6210221"/>
              </p:ext>
            </p:extLst>
          </p:nvPr>
        </p:nvGraphicFramePr>
        <p:xfrm>
          <a:off x="4840343" y="3044243"/>
          <a:ext cx="2451100" cy="368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6" name="Formula" r:id="rId6" imgW="1225800" imgH="188280" progId="Equation.Ribbit">
                  <p:embed/>
                </p:oleObj>
              </mc:Choice>
              <mc:Fallback>
                <p:oleObj name="Formula" r:id="rId6" imgW="1225800" imgH="1882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40343" y="3044243"/>
                        <a:ext cx="2451100" cy="368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68344813"/>
              </p:ext>
            </p:extLst>
          </p:nvPr>
        </p:nvGraphicFramePr>
        <p:xfrm>
          <a:off x="4890678" y="1782314"/>
          <a:ext cx="2432050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817" name="Formula" r:id="rId8" imgW="1215720" imgH="176760" progId="Equation.Ribbit">
                  <p:embed/>
                </p:oleObj>
              </mc:Choice>
              <mc:Fallback>
                <p:oleObj name="Formula" r:id="rId8" imgW="121572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90678" y="1782314"/>
                        <a:ext cx="2432050" cy="342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63992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房价预测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468872"/>
                  </p:ext>
                </p:extLst>
              </p:nvPr>
            </p:nvGraphicFramePr>
            <p:xfrm>
              <a:off x="1752600" y="1447800"/>
              <a:ext cx="8686800" cy="24921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73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333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Size 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𝐟𝐞𝐞𝐭</m:t>
                                  </m:r>
                                </m:e>
                                <m:sup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Number of Bedrooms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Number of Floors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Age</a:t>
                          </a:r>
                          <a:r>
                            <a:rPr lang="en-US" altLang="zh-CN" baseline="0" dirty="0"/>
                            <a:t> of Home (years)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en-US" altLang="zh-CN" baseline="0" dirty="0"/>
                            <a:t> ($1000)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460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1416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1534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315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178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83468872"/>
                  </p:ext>
                </p:extLst>
              </p:nvPr>
            </p:nvGraphicFramePr>
            <p:xfrm>
              <a:off x="1752600" y="1447800"/>
              <a:ext cx="8686800" cy="249210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73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3"/>
                          <a:stretch>
                            <a:fillRect l="-351" t="-4717" r="-401754" b="-3009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Number of Bedrooms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Number of Floors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Age</a:t>
                          </a:r>
                          <a:r>
                            <a:rPr lang="en-US" altLang="zh-CN" baseline="0" dirty="0"/>
                            <a:t> of Home (years)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en-US" altLang="zh-CN" baseline="0" dirty="0"/>
                            <a:t> ($1000)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2104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45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460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1416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40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232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1534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315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852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36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178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6917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…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…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741490"/>
                  </p:ext>
                </p:extLst>
              </p:nvPr>
            </p:nvGraphicFramePr>
            <p:xfrm>
              <a:off x="1756611" y="4675423"/>
              <a:ext cx="8686800" cy="101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73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43151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Size </a:t>
                          </a:r>
                        </a:p>
                        <a:p>
                          <a:pPr algn="ctr"/>
                          <a:r>
                            <a:rPr lang="en-US" altLang="zh-CN" dirty="0"/>
                            <a:t>(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1" i="0" dirty="0" smtClean="0">
                                      <a:latin typeface="Cambria Math" panose="02040503050406030204" pitchFamily="18" charset="0"/>
                                    </a:rPr>
                                    <m:t>𝐟𝐞𝐞𝐭</m:t>
                                  </m:r>
                                </m:e>
                                <m:sup>
                                  <m:r>
                                    <a:rPr lang="en-US" altLang="zh-CN" b="1" i="1" dirty="0" smtClean="0">
                                      <a:latin typeface="Cambria Math" panose="02040503050406030204" pitchFamily="18" charset="0"/>
                                    </a:rPr>
                                    <m:t>𝟐</m:t>
                                  </m:r>
                                </m:sup>
                              </m:sSup>
                            </m:oMath>
                          </a14:m>
                          <a:r>
                            <a:rPr lang="en-US" altLang="zh-CN" dirty="0"/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Number of Bedrooms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Number of Floors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Age</a:t>
                          </a:r>
                          <a:r>
                            <a:rPr lang="en-US" altLang="zh-CN" baseline="0" dirty="0"/>
                            <a:t> of Home (years)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en-US" altLang="zh-CN" baseline="0" dirty="0"/>
                            <a:t> ($1000)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3048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27741490"/>
                  </p:ext>
                </p:extLst>
              </p:nvPr>
            </p:nvGraphicFramePr>
            <p:xfrm>
              <a:off x="1756611" y="4675423"/>
              <a:ext cx="8686800" cy="1012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737360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173736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</a:tblGrid>
                  <a:tr h="64624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>
                        <a:blipFill>
                          <a:blip r:embed="rId4"/>
                          <a:stretch>
                            <a:fillRect l="-351" t="-4673" r="-401754" b="-7102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Number of Bedrooms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dirty="0"/>
                            <a:t>Number of Floors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Age</a:t>
                          </a:r>
                          <a:r>
                            <a:rPr lang="en-US" altLang="zh-CN" baseline="0" dirty="0"/>
                            <a:t> of Home (years)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Price</a:t>
                          </a:r>
                        </a:p>
                        <a:p>
                          <a:pPr algn="ctr"/>
                          <a:r>
                            <a:rPr lang="en-US" altLang="zh-CN" baseline="0" dirty="0"/>
                            <a:t> ($1000)</a:t>
                          </a:r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6576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1500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2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/>
                            <a:t>30</a:t>
                          </a:r>
                          <a:endParaRPr lang="zh-CN" alt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dirty="0">
                              <a:solidFill>
                                <a:srgbClr val="C00000"/>
                              </a:solidFill>
                            </a:rPr>
                            <a:t>?</a:t>
                          </a:r>
                          <a:endParaRPr lang="zh-CN" altLang="en-US" dirty="0">
                            <a:solidFill>
                              <a:srgbClr val="C00000"/>
                            </a:solidFill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F5FFE055-609B-40F3-85D0-33B97E3D5E71}"/>
              </a:ext>
            </a:extLst>
          </p:cNvPr>
          <p:cNvSpPr txBox="1"/>
          <p:nvPr/>
        </p:nvSpPr>
        <p:spPr>
          <a:xfrm>
            <a:off x="4495800" y="152400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rgbClr val="3C52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</a:p>
        </p:txBody>
      </p:sp>
    </p:spTree>
    <p:extLst>
      <p:ext uri="{BB962C8B-B14F-4D97-AF65-F5344CB8AC3E}">
        <p14:creationId xmlns:p14="http://schemas.microsoft.com/office/powerpoint/2010/main" val="401748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推广</a:t>
            </a:r>
            <a:r>
              <a:rPr lang="en-US" altLang="zh-CN" dirty="0"/>
              <a:t>-</a:t>
            </a:r>
            <a:r>
              <a:rPr lang="zh-CN" altLang="en-US" dirty="0"/>
              <a:t>多分类任务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990600" y="1143000"/>
            <a:ext cx="8616950" cy="493077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全局散度矩阵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类内散度矩阵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其中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求解得</a:t>
            </a: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5702638"/>
              </p:ext>
            </p:extLst>
          </p:nvPr>
        </p:nvGraphicFramePr>
        <p:xfrm>
          <a:off x="4122328" y="1436936"/>
          <a:ext cx="3587750" cy="1317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4" name="Formula" r:id="rId4" imgW="1793520" imgH="677160" progId="Equation.Ribbit">
                  <p:embed/>
                </p:oleObj>
              </mc:Choice>
              <mc:Fallback>
                <p:oleObj name="Formula" r:id="rId4" imgW="1793520" imgH="677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22328" y="1436936"/>
                        <a:ext cx="3587750" cy="1317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13400882"/>
              </p:ext>
            </p:extLst>
          </p:nvPr>
        </p:nvGraphicFramePr>
        <p:xfrm>
          <a:off x="4883134" y="2796535"/>
          <a:ext cx="1663700" cy="904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5" name="Formula" r:id="rId6" imgW="831960" imgH="463680" progId="Equation.Ribbit">
                  <p:embed/>
                </p:oleObj>
              </mc:Choice>
              <mc:Fallback>
                <p:oleObj name="Formula" r:id="rId6" imgW="831960" imgH="4636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83134" y="2796535"/>
                        <a:ext cx="1663700" cy="9048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1863636"/>
              </p:ext>
            </p:extLst>
          </p:nvPr>
        </p:nvGraphicFramePr>
        <p:xfrm>
          <a:off x="4190140" y="3782795"/>
          <a:ext cx="3838575" cy="706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6" name="Formula" r:id="rId8" imgW="1919160" imgH="362160" progId="Equation.Ribbit">
                  <p:embed/>
                </p:oleObj>
              </mc:Choice>
              <mc:Fallback>
                <p:oleObj name="Formula" r:id="rId8" imgW="1919160" imgH="3621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90140" y="3782795"/>
                        <a:ext cx="3838575" cy="7064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4231190"/>
              </p:ext>
            </p:extLst>
          </p:nvPr>
        </p:nvGraphicFramePr>
        <p:xfrm>
          <a:off x="4200525" y="4708525"/>
          <a:ext cx="4029075" cy="1365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917" name="Formula" r:id="rId10" imgW="2014560" imgH="702360" progId="Equation.Ribbit">
                  <p:embed/>
                </p:oleObj>
              </mc:Choice>
              <mc:Fallback>
                <p:oleObj name="Formula" r:id="rId10" imgW="2014560" imgH="7023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00525" y="4708525"/>
                        <a:ext cx="4029075" cy="1365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1469859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LDA</a:t>
            </a:r>
            <a:r>
              <a:rPr lang="zh-CN" altLang="en-US" dirty="0"/>
              <a:t>推广</a:t>
            </a:r>
            <a:r>
              <a:rPr lang="en-US" altLang="zh-CN" dirty="0"/>
              <a:t>-</a:t>
            </a:r>
            <a:r>
              <a:rPr lang="zh-CN" altLang="en-US" dirty="0"/>
              <a:t>多分类任务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39536" y="1133525"/>
            <a:ext cx="10285663" cy="503867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优化目标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r>
              <a:rPr lang="zh-CN" altLang="en-US" sz="2000" dirty="0">
                <a:solidFill>
                  <a:sysClr val="windowText" lastClr="000000"/>
                </a:solidFill>
              </a:rPr>
              <a:t>其中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r>
              <a:rPr lang="zh-CN" altLang="en-US" sz="2000" dirty="0">
                <a:solidFill>
                  <a:sysClr val="windowText" lastClr="000000"/>
                </a:solidFill>
              </a:rPr>
              <a:t>      的闭式解则是            的</a:t>
            </a:r>
            <a:r>
              <a:rPr lang="en-US" altLang="zh-CN" sz="2000" dirty="0">
                <a:solidFill>
                  <a:sysClr val="windowText" lastClr="000000"/>
                </a:solidFill>
              </a:rPr>
              <a:t>N-1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个最大广义特征值所对应的特征向量组成的矩阵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rgbClr val="0000FF"/>
                </a:solidFill>
              </a:rPr>
              <a:t>多分类</a:t>
            </a:r>
            <a:r>
              <a:rPr lang="en-US" altLang="zh-CN" dirty="0">
                <a:solidFill>
                  <a:srgbClr val="0000FF"/>
                </a:solidFill>
              </a:rPr>
              <a:t>LDA</a:t>
            </a:r>
            <a:r>
              <a:rPr lang="zh-CN" altLang="en-US" dirty="0">
                <a:solidFill>
                  <a:srgbClr val="0000FF"/>
                </a:solidFill>
              </a:rPr>
              <a:t>将样本投影到</a:t>
            </a:r>
            <a:r>
              <a:rPr lang="en-US" altLang="zh-CN" dirty="0">
                <a:solidFill>
                  <a:srgbClr val="0000FF"/>
                </a:solidFill>
              </a:rPr>
              <a:t>N-1</a:t>
            </a:r>
            <a:r>
              <a:rPr lang="zh-CN" altLang="en-US" dirty="0">
                <a:solidFill>
                  <a:srgbClr val="0000FF"/>
                </a:solidFill>
              </a:rPr>
              <a:t>维空间，</a:t>
            </a:r>
            <a:r>
              <a:rPr lang="en-US" altLang="zh-CN" dirty="0">
                <a:solidFill>
                  <a:srgbClr val="0000FF"/>
                </a:solidFill>
              </a:rPr>
              <a:t>N-1</a:t>
            </a:r>
            <a:r>
              <a:rPr lang="zh-CN" altLang="en-US" dirty="0">
                <a:solidFill>
                  <a:srgbClr val="0000FF"/>
                </a:solidFill>
              </a:rPr>
              <a:t>通常远小于数据原有的属性数，因此</a:t>
            </a:r>
            <a:r>
              <a:rPr lang="en-US" altLang="zh-CN" dirty="0">
                <a:solidFill>
                  <a:srgbClr val="0000FF"/>
                </a:solidFill>
              </a:rPr>
              <a:t>LDA</a:t>
            </a:r>
            <a:r>
              <a:rPr lang="zh-CN" altLang="en-US" dirty="0">
                <a:solidFill>
                  <a:srgbClr val="0000FF"/>
                </a:solidFill>
              </a:rPr>
              <a:t>也被视为一种监督降维技术</a:t>
            </a:r>
          </a:p>
        </p:txBody>
      </p:sp>
      <p:sp>
        <p:nvSpPr>
          <p:cNvPr id="11" name="上下箭头 10"/>
          <p:cNvSpPr/>
          <p:nvPr/>
        </p:nvSpPr>
        <p:spPr>
          <a:xfrm>
            <a:off x="5363670" y="2715167"/>
            <a:ext cx="576392" cy="660744"/>
          </a:xfrm>
          <a:prstGeom prst="upDownArrow">
            <a:avLst>
              <a:gd name="adj1" fmla="val 0"/>
              <a:gd name="adj2" fmla="val 50000"/>
            </a:avLst>
          </a:prstGeom>
          <a:solidFill>
            <a:srgbClr val="00B050"/>
          </a:solidFill>
          <a:ln w="12700" cap="flat" cmpd="sng" algn="ctr">
            <a:solidFill>
              <a:srgbClr val="16754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CN" altLang="en-US" sz="1800" kern="0">
              <a:solidFill>
                <a:prstClr val="white"/>
              </a:solidFill>
              <a:latin typeface="Verdana"/>
              <a:ea typeface="幼圆"/>
            </a:endParaRPr>
          </a:p>
        </p:txBody>
      </p:sp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04653046"/>
              </p:ext>
            </p:extLst>
          </p:nvPr>
        </p:nvGraphicFramePr>
        <p:xfrm>
          <a:off x="4378254" y="1687630"/>
          <a:ext cx="2413000" cy="7921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1" name="Formula" r:id="rId4" imgW="1206720" imgH="406440" progId="Equation.Ribbit">
                  <p:embed/>
                </p:oleObj>
              </mc:Choice>
              <mc:Fallback>
                <p:oleObj name="Formula" r:id="rId4" imgW="1206720" imgH="4064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78254" y="1687630"/>
                        <a:ext cx="2413000" cy="7921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45312777"/>
              </p:ext>
            </p:extLst>
          </p:nvPr>
        </p:nvGraphicFramePr>
        <p:xfrm>
          <a:off x="1524000" y="2462507"/>
          <a:ext cx="1860550" cy="355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2" name="Formula" r:id="rId6" imgW="929880" imgH="182880" progId="Equation.Ribbit">
                  <p:embed/>
                </p:oleObj>
              </mc:Choice>
              <mc:Fallback>
                <p:oleObj name="Formula" r:id="rId6" imgW="929880" imgH="1828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2462507"/>
                        <a:ext cx="1860550" cy="355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8794702"/>
              </p:ext>
            </p:extLst>
          </p:nvPr>
        </p:nvGraphicFramePr>
        <p:xfrm>
          <a:off x="4680316" y="3598913"/>
          <a:ext cx="1943100" cy="307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3" name="Formula" r:id="rId8" imgW="971640" imgH="158760" progId="Equation.Ribbit">
                  <p:embed/>
                </p:oleObj>
              </mc:Choice>
              <mc:Fallback>
                <p:oleObj name="Formula" r:id="rId8" imgW="971640" imgH="158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0316" y="3598913"/>
                        <a:ext cx="1943100" cy="3079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19747157"/>
              </p:ext>
            </p:extLst>
          </p:nvPr>
        </p:nvGraphicFramePr>
        <p:xfrm>
          <a:off x="990600" y="4144220"/>
          <a:ext cx="368300" cy="306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4" name="Formula" r:id="rId10" imgW="184320" imgH="157680" progId="Equation.Ribbit">
                  <p:embed/>
                </p:oleObj>
              </mc:Choice>
              <mc:Fallback>
                <p:oleObj name="Formula" r:id="rId10" imgW="184320" imgH="1576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4144220"/>
                        <a:ext cx="368300" cy="3063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6633563"/>
              </p:ext>
            </p:extLst>
          </p:nvPr>
        </p:nvGraphicFramePr>
        <p:xfrm>
          <a:off x="2971800" y="4144220"/>
          <a:ext cx="768350" cy="366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025" name="Formula" r:id="rId12" imgW="383760" imgH="188280" progId="Equation.Ribbit">
                  <p:embed/>
                </p:oleObj>
              </mc:Choice>
              <mc:Fallback>
                <p:oleObj name="Formula" r:id="rId12" imgW="383760" imgH="1882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4144220"/>
                        <a:ext cx="768350" cy="36671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715623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3.5 </a:t>
            </a:r>
            <a:r>
              <a:rPr lang="zh-CN" altLang="en-US" dirty="0"/>
              <a:t>多分类学习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863600" y="1219200"/>
            <a:ext cx="9956800" cy="472440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多分类学习方法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二分类学习方法推广到多类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利用二分类学习器解决多分类问题</a:t>
            </a:r>
            <a:r>
              <a:rPr lang="zh-CN" altLang="en-US" dirty="0">
                <a:solidFill>
                  <a:srgbClr val="FF0000"/>
                </a:solidFill>
              </a:rPr>
              <a:t>（常用）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对问题进行拆分，为拆出的每个二分类任务训练一个分类器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对于每个分类器的预测结果进行集成以获得最终的多分类结果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783000" lvl="2" indent="0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342900" indent="-342900"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拆分策略</a:t>
            </a:r>
          </a:p>
          <a:p>
            <a:pPr marL="800100" lvl="1" indent="-34290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一对一（</a:t>
            </a:r>
            <a:r>
              <a:rPr lang="en-US" altLang="zh-CN" dirty="0">
                <a:solidFill>
                  <a:sysClr val="windowText" lastClr="000000"/>
                </a:solidFill>
              </a:rPr>
              <a:t>One vs. One, 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OvO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</a:p>
          <a:p>
            <a:pPr marL="800100" lvl="1" indent="-34290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一对其余（</a:t>
            </a:r>
            <a:r>
              <a:rPr lang="en-US" altLang="zh-CN" dirty="0">
                <a:solidFill>
                  <a:sysClr val="windowText" lastClr="000000"/>
                </a:solidFill>
              </a:rPr>
              <a:t>One vs. Rest, 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OvR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</a:p>
          <a:p>
            <a:pPr marL="800100" lvl="1" indent="-342900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多对多（</a:t>
            </a:r>
            <a:r>
              <a:rPr lang="en-US" altLang="zh-CN" dirty="0">
                <a:solidFill>
                  <a:sysClr val="windowText" lastClr="000000"/>
                </a:solidFill>
              </a:rPr>
              <a:t>Many vs. Many, 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MvM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26998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/>
              <a:t>-</a:t>
            </a:r>
            <a:r>
              <a:rPr lang="zh-CN" altLang="en-US" dirty="0"/>
              <a:t>一对一</a:t>
            </a: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990600" y="1067543"/>
            <a:ext cx="8616950" cy="472291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拆分阶段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en-US" altLang="zh-CN" dirty="0">
                <a:solidFill>
                  <a:sysClr val="windowText" lastClr="000000"/>
                </a:solidFill>
              </a:rPr>
              <a:t>N</a:t>
            </a:r>
            <a:r>
              <a:rPr lang="zh-CN" altLang="en-US" dirty="0">
                <a:solidFill>
                  <a:sysClr val="windowText" lastClr="000000"/>
                </a:solidFill>
              </a:rPr>
              <a:t>个类别两两配对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en-US" altLang="zh-CN" dirty="0">
                <a:solidFill>
                  <a:sysClr val="windowText" lastClr="000000"/>
                </a:solidFill>
              </a:rPr>
              <a:t>N(N-1)/2 </a:t>
            </a:r>
            <a:r>
              <a:rPr lang="zh-CN" altLang="en-US" dirty="0">
                <a:solidFill>
                  <a:sysClr val="windowText" lastClr="000000"/>
                </a:solidFill>
              </a:rPr>
              <a:t>个二类任务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各个二类任务学习分类器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en-US" altLang="zh-CN" dirty="0">
                <a:solidFill>
                  <a:sysClr val="windowText" lastClr="000000"/>
                </a:solidFill>
              </a:rPr>
              <a:t>N(N-1)/2 </a:t>
            </a:r>
            <a:r>
              <a:rPr lang="zh-CN" altLang="en-US" dirty="0">
                <a:solidFill>
                  <a:sysClr val="windowText" lastClr="000000"/>
                </a:solidFill>
              </a:rPr>
              <a:t>个二类分类器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测试阶段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新样本提交给所有分类器预测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en-US" altLang="zh-CN" dirty="0">
                <a:solidFill>
                  <a:sysClr val="windowText" lastClr="000000"/>
                </a:solidFill>
              </a:rPr>
              <a:t>N(N-1)/2 </a:t>
            </a:r>
            <a:r>
              <a:rPr lang="zh-CN" altLang="en-US" dirty="0">
                <a:solidFill>
                  <a:sysClr val="windowText" lastClr="000000"/>
                </a:solidFill>
              </a:rPr>
              <a:t>个分类结果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投票产生最终分类结果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被预测最多的类别为最终类别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4280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/>
              <a:t>-</a:t>
            </a:r>
            <a:r>
              <a:rPr lang="zh-CN" altLang="en-US" dirty="0"/>
              <a:t>两种策略比较</a:t>
            </a: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1115893"/>
            <a:ext cx="8534400" cy="48277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0171246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/>
              <a:t>-</a:t>
            </a:r>
            <a:r>
              <a:rPr lang="zh-CN" altLang="en-US" dirty="0"/>
              <a:t>一对其余</a:t>
            </a: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1801171" y="3781309"/>
            <a:ext cx="8616950" cy="2467092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endParaRPr lang="zh-CN" altLang="en-US" dirty="0">
              <a:solidFill>
                <a:prstClr val="black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endParaRPr lang="zh-CN" altLang="en-US" dirty="0">
              <a:solidFill>
                <a:prstClr val="black"/>
              </a:solidFill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47558" y="1143000"/>
            <a:ext cx="8616950" cy="49815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任务拆分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某一类作为正例，其他反例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en-US" altLang="zh-CN" dirty="0">
                <a:solidFill>
                  <a:sysClr val="windowText" lastClr="000000"/>
                </a:solidFill>
              </a:rPr>
              <a:t>N </a:t>
            </a:r>
            <a:r>
              <a:rPr lang="zh-CN" altLang="en-US" dirty="0">
                <a:solidFill>
                  <a:sysClr val="windowText" lastClr="000000"/>
                </a:solidFill>
              </a:rPr>
              <a:t>个二类任务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各个二类任务学习分类器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en-US" altLang="zh-CN" dirty="0">
                <a:solidFill>
                  <a:sysClr val="windowText" lastClr="000000"/>
                </a:solidFill>
              </a:rPr>
              <a:t>N </a:t>
            </a:r>
            <a:r>
              <a:rPr lang="zh-CN" altLang="en-US" dirty="0">
                <a:solidFill>
                  <a:sysClr val="windowText" lastClr="000000"/>
                </a:solidFill>
              </a:rPr>
              <a:t>个二类分类器</a:t>
            </a:r>
          </a:p>
          <a:p>
            <a:pPr marL="0" indent="0"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测试阶段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新样本提交给所有分类器预测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en-US" altLang="zh-CN" dirty="0">
                <a:solidFill>
                  <a:sysClr val="windowText" lastClr="000000"/>
                </a:solidFill>
              </a:rPr>
              <a:t>N </a:t>
            </a:r>
            <a:r>
              <a:rPr lang="zh-CN" altLang="en-US" dirty="0">
                <a:solidFill>
                  <a:sysClr val="windowText" lastClr="000000"/>
                </a:solidFill>
              </a:rPr>
              <a:t>个分类结果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比较各分类器预测置信度</a:t>
            </a:r>
          </a:p>
          <a:p>
            <a:pPr lvl="2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置信度最大类别作为最终类别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SzTx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667511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63600" y="228600"/>
            <a:ext cx="10464800" cy="470898"/>
          </a:xfrm>
        </p:spPr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/>
              <a:t>-</a:t>
            </a:r>
            <a:r>
              <a:rPr lang="zh-CN" altLang="en-US" dirty="0"/>
              <a:t>两种策略比较</a:t>
            </a:r>
          </a:p>
        </p:txBody>
      </p:sp>
      <p:sp>
        <p:nvSpPr>
          <p:cNvPr id="8" name="文本占位符 2"/>
          <p:cNvSpPr txBox="1">
            <a:spLocks/>
          </p:cNvSpPr>
          <p:nvPr/>
        </p:nvSpPr>
        <p:spPr>
          <a:xfrm>
            <a:off x="1295400" y="1188992"/>
            <a:ext cx="4006850" cy="445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None/>
              <a:defRPr sz="3000" b="0" kern="12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Clr>
                <a:srgbClr val="0000FF"/>
              </a:buClr>
              <a:buFont typeface="Wingdings" panose="05000000000000000000" pitchFamily="2" charset="2"/>
              <a:buChar char="v"/>
              <a:defRPr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一对一</a:t>
            </a:r>
          </a:p>
        </p:txBody>
      </p:sp>
      <p:sp>
        <p:nvSpPr>
          <p:cNvPr id="9" name="内容占位符 3"/>
          <p:cNvSpPr txBox="1">
            <a:spLocks/>
          </p:cNvSpPr>
          <p:nvPr/>
        </p:nvSpPr>
        <p:spPr>
          <a:xfrm>
            <a:off x="1295400" y="1863727"/>
            <a:ext cx="4006850" cy="430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N(N-1)/2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个分类器，存储开销和测试时间大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Ø"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训练只用两个类的样例，训练时间短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占位符 4"/>
          <p:cNvSpPr txBox="1">
            <a:spLocks/>
          </p:cNvSpPr>
          <p:nvPr/>
        </p:nvSpPr>
        <p:spPr>
          <a:xfrm>
            <a:off x="6667500" y="1188992"/>
            <a:ext cx="4305300" cy="44529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20000"/>
              <a:buFont typeface="Wingdings" panose="05000000000000000000" pitchFamily="2" charset="2"/>
              <a:buNone/>
              <a:defRPr sz="3000" b="0" kern="1200" baseline="0">
                <a:solidFill>
                  <a:schemeClr val="tx2"/>
                </a:solidFill>
                <a:latin typeface="Verdana" panose="020B0604030504040204" pitchFamily="34" charset="0"/>
                <a:ea typeface="微软雅黑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20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8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Wingdings" panose="05000000000000000000" pitchFamily="2" charset="2"/>
              <a:buNone/>
              <a:defRPr sz="1600" b="1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 fontAlgn="auto">
              <a:spcAft>
                <a:spcPts val="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dirty="0">
                <a:solidFill>
                  <a:srgbClr val="0000FF"/>
                </a:solidFill>
                <a:latin typeface="微软雅黑" panose="020B0503020204020204" pitchFamily="34" charset="-122"/>
              </a:rPr>
              <a:t>一对其余</a:t>
            </a:r>
          </a:p>
        </p:txBody>
      </p:sp>
      <p:sp>
        <p:nvSpPr>
          <p:cNvPr id="11" name="内容占位符 5"/>
          <p:cNvSpPr txBox="1">
            <a:spLocks/>
          </p:cNvSpPr>
          <p:nvPr/>
        </p:nvSpPr>
        <p:spPr>
          <a:xfrm>
            <a:off x="6667500" y="1863727"/>
            <a:ext cx="4305300" cy="43084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SzPct val="120000"/>
              <a:buFont typeface="Wingdings" panose="05000000000000000000" pitchFamily="2" charset="2"/>
              <a:buChar char="p"/>
              <a:defRPr sz="22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</a:t>
            </a:r>
            <a:r>
              <a:rPr lang="en-US" altLang="zh-CN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个分类器，存储开销和测试时间小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Aft>
                <a:spcPts val="0"/>
              </a:spcAft>
              <a:buClr>
                <a:srgbClr val="7030A0"/>
              </a:buClr>
              <a:buFont typeface="Wingdings" panose="05000000000000000000" pitchFamily="2" charset="2"/>
              <a:buChar char="Ø"/>
            </a:pPr>
            <a:r>
              <a: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训练用到全部训练样例，训练时间长</a:t>
            </a:r>
            <a:endParaRPr lang="en-US" altLang="zh-CN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fontAlgn="auto">
              <a:spcAft>
                <a:spcPts val="0"/>
              </a:spcAft>
              <a:buClr>
                <a:srgbClr val="16754D"/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954306" y="4114800"/>
            <a:ext cx="8148918" cy="1173177"/>
          </a:xfrm>
          <a:prstGeom prst="rect">
            <a:avLst/>
          </a:prstGeom>
          <a:noFill/>
          <a:ln w="50800" cap="flat" cmpd="sng" algn="ctr">
            <a:solidFill>
              <a:srgbClr val="16754D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0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预测性能取决于具体数据分布，多数情况下两者差不多</a:t>
            </a:r>
          </a:p>
        </p:txBody>
      </p:sp>
    </p:spTree>
    <p:extLst>
      <p:ext uri="{BB962C8B-B14F-4D97-AF65-F5344CB8AC3E}">
        <p14:creationId xmlns:p14="http://schemas.microsoft.com/office/powerpoint/2010/main" val="3838800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/>
              <a:t>-</a:t>
            </a:r>
            <a:r>
              <a:rPr lang="zh-CN" altLang="en-US" dirty="0"/>
              <a:t>多对多</a:t>
            </a:r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863600" y="1234032"/>
            <a:ext cx="8616950" cy="85890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多对多（</a:t>
            </a:r>
            <a:r>
              <a:rPr lang="en-US" altLang="zh-CN" dirty="0">
                <a:solidFill>
                  <a:sysClr val="windowText" lastClr="000000"/>
                </a:solidFill>
              </a:rPr>
              <a:t>Many vs Many, 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MvM</a:t>
            </a:r>
            <a:r>
              <a:rPr lang="en-US" altLang="en-US" dirty="0">
                <a:solidFill>
                  <a:sysClr val="windowText" lastClr="000000"/>
                </a:solidFill>
              </a:rPr>
              <a:t>）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若干类作为正类，若干类作为反类</a:t>
            </a:r>
          </a:p>
        </p:txBody>
      </p:sp>
      <p:sp>
        <p:nvSpPr>
          <p:cNvPr id="15" name="矩形 14"/>
          <p:cNvSpPr/>
          <p:nvPr/>
        </p:nvSpPr>
        <p:spPr>
          <a:xfrm>
            <a:off x="1676400" y="3230742"/>
            <a:ext cx="3541594" cy="1107996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编码：对</a:t>
            </a:r>
            <a:r>
              <a:rPr lang="en-US" altLang="zh-CN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个类别做</a:t>
            </a:r>
            <a:r>
              <a:rPr lang="en-US" altLang="zh-CN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次划分，每次划分将一部分类别划为正类，一部分划为反类</a:t>
            </a:r>
          </a:p>
        </p:txBody>
      </p:sp>
      <p:sp>
        <p:nvSpPr>
          <p:cNvPr id="16" name="矩形 15"/>
          <p:cNvSpPr/>
          <p:nvPr/>
        </p:nvSpPr>
        <p:spPr>
          <a:xfrm>
            <a:off x="6776732" y="2846022"/>
            <a:ext cx="3281668" cy="769441"/>
          </a:xfrm>
          <a:prstGeom prst="rect">
            <a:avLst/>
          </a:prstGeom>
          <a:gradFill rotWithShape="1">
            <a:gsLst>
              <a:gs pos="0">
                <a:srgbClr val="FFC000">
                  <a:lumMod val="110000"/>
                  <a:satMod val="105000"/>
                  <a:tint val="67000"/>
                </a:srgbClr>
              </a:gs>
              <a:gs pos="50000">
                <a:srgbClr val="FFC000">
                  <a:lumMod val="105000"/>
                  <a:satMod val="103000"/>
                  <a:tint val="73000"/>
                </a:srgbClr>
              </a:gs>
              <a:gs pos="100000">
                <a:srgbClr val="FFC00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FFC000"/>
            </a:solidFill>
            <a:prstDash val="solid"/>
            <a:miter lim="800000"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en-US" altLang="zh-CN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个二类任务</a:t>
            </a:r>
            <a:endParaRPr lang="en-US" altLang="zh-CN" sz="2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各个类别长度为</a:t>
            </a:r>
            <a:r>
              <a:rPr lang="en-US" altLang="zh-CN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的编码</a:t>
            </a:r>
            <a:endParaRPr lang="en-US" altLang="zh-CN" sz="2200" kern="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箭头连接符 16"/>
          <p:cNvCxnSpPr>
            <a:cxnSpLocks/>
            <a:stCxn id="15" idx="3"/>
          </p:cNvCxnSpPr>
          <p:nvPr/>
        </p:nvCxnSpPr>
        <p:spPr>
          <a:xfrm flipV="1">
            <a:off x="5217994" y="3230742"/>
            <a:ext cx="1520265" cy="553998"/>
          </a:xfrm>
          <a:prstGeom prst="straightConnector1">
            <a:avLst/>
          </a:prstGeom>
          <a:noFill/>
          <a:ln w="19050" cap="flat" cmpd="sng" algn="ctr">
            <a:solidFill>
              <a:srgbClr val="16754D"/>
            </a:solidFill>
            <a:prstDash val="solid"/>
            <a:miter lim="800000"/>
            <a:tailEnd type="arrow"/>
          </a:ln>
          <a:effectLst/>
        </p:spPr>
      </p:cxnSp>
      <p:sp>
        <p:nvSpPr>
          <p:cNvPr id="18" name="矩形 17"/>
          <p:cNvSpPr/>
          <p:nvPr/>
        </p:nvSpPr>
        <p:spPr>
          <a:xfrm>
            <a:off x="1676400" y="4842733"/>
            <a:ext cx="3541594" cy="769441"/>
          </a:xfrm>
          <a:prstGeom prst="rect">
            <a:avLst/>
          </a:prstGeom>
          <a:gradFill rotWithShape="1">
            <a:gsLst>
              <a:gs pos="0">
                <a:srgbClr val="0070C0">
                  <a:lumMod val="110000"/>
                  <a:satMod val="105000"/>
                  <a:tint val="67000"/>
                </a:srgbClr>
              </a:gs>
              <a:gs pos="50000">
                <a:srgbClr val="0070C0">
                  <a:lumMod val="105000"/>
                  <a:satMod val="103000"/>
                  <a:tint val="73000"/>
                </a:srgbClr>
              </a:gs>
              <a:gs pos="100000">
                <a:srgbClr val="0070C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解码：测试样本交给</a:t>
            </a:r>
            <a:r>
              <a:rPr lang="en-US" altLang="zh-CN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个分类器预测</a:t>
            </a:r>
          </a:p>
        </p:txBody>
      </p:sp>
      <p:sp>
        <p:nvSpPr>
          <p:cNvPr id="19" name="矩形 18"/>
          <p:cNvSpPr/>
          <p:nvPr/>
        </p:nvSpPr>
        <p:spPr>
          <a:xfrm>
            <a:off x="7058862" y="5547408"/>
            <a:ext cx="2717411" cy="430887"/>
          </a:xfrm>
          <a:prstGeom prst="rect">
            <a:avLst/>
          </a:prstGeom>
          <a:gradFill rotWithShape="1">
            <a:gsLst>
              <a:gs pos="0">
                <a:srgbClr val="0070C0">
                  <a:lumMod val="110000"/>
                  <a:satMod val="105000"/>
                  <a:tint val="67000"/>
                </a:srgbClr>
              </a:gs>
              <a:gs pos="50000">
                <a:srgbClr val="0070C0">
                  <a:lumMod val="105000"/>
                  <a:satMod val="103000"/>
                  <a:tint val="73000"/>
                </a:srgbClr>
              </a:gs>
              <a:gs pos="100000">
                <a:srgbClr val="0070C0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0070C0"/>
            </a:solidFill>
            <a:prstDash val="solid"/>
            <a:miter lim="800000"/>
          </a:ln>
          <a:effectLst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长度为</a:t>
            </a:r>
            <a:r>
              <a:rPr lang="en-US" altLang="zh-CN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的编码预测</a:t>
            </a:r>
          </a:p>
        </p:txBody>
      </p:sp>
      <p:cxnSp>
        <p:nvCxnSpPr>
          <p:cNvPr id="20" name="直接箭头连接符 19"/>
          <p:cNvCxnSpPr>
            <a:stCxn id="18" idx="3"/>
            <a:endCxn id="19" idx="1"/>
          </p:cNvCxnSpPr>
          <p:nvPr/>
        </p:nvCxnSpPr>
        <p:spPr>
          <a:xfrm>
            <a:off x="5217994" y="5227454"/>
            <a:ext cx="1840868" cy="535398"/>
          </a:xfrm>
          <a:prstGeom prst="straightConnector1">
            <a:avLst/>
          </a:prstGeom>
          <a:noFill/>
          <a:ln w="19050" cap="flat" cmpd="sng" algn="ctr">
            <a:solidFill>
              <a:srgbClr val="16754D"/>
            </a:solidFill>
            <a:prstDash val="solid"/>
            <a:miter lim="800000"/>
            <a:tailEnd type="arrow"/>
          </a:ln>
          <a:effectLst/>
        </p:spPr>
      </p:cxnSp>
      <p:cxnSp>
        <p:nvCxnSpPr>
          <p:cNvPr id="21" name="直接箭头连接符 20"/>
          <p:cNvCxnSpPr>
            <a:stCxn id="19" idx="0"/>
            <a:endCxn id="22" idx="2"/>
          </p:cNvCxnSpPr>
          <p:nvPr/>
        </p:nvCxnSpPr>
        <p:spPr>
          <a:xfrm flipH="1" flipV="1">
            <a:off x="8398329" y="4915965"/>
            <a:ext cx="19238" cy="631443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tailEnd type="arrow"/>
          </a:ln>
          <a:effectLst/>
        </p:spPr>
      </p:cxnSp>
      <p:sp>
        <p:nvSpPr>
          <p:cNvPr id="22" name="矩形 21"/>
          <p:cNvSpPr/>
          <p:nvPr/>
        </p:nvSpPr>
        <p:spPr>
          <a:xfrm>
            <a:off x="7466689" y="4146524"/>
            <a:ext cx="1863281" cy="769441"/>
          </a:xfrm>
          <a:prstGeom prst="rect">
            <a:avLst/>
          </a:prstGeom>
          <a:gradFill rotWithShape="1">
            <a:gsLst>
              <a:gs pos="0">
                <a:srgbClr val="329E6E">
                  <a:lumMod val="110000"/>
                  <a:satMod val="105000"/>
                  <a:tint val="67000"/>
                </a:srgbClr>
              </a:gs>
              <a:gs pos="50000">
                <a:srgbClr val="329E6E">
                  <a:lumMod val="105000"/>
                  <a:satMod val="103000"/>
                  <a:tint val="73000"/>
                </a:srgbClr>
              </a:gs>
              <a:gs pos="100000">
                <a:srgbClr val="329E6E">
                  <a:lumMod val="105000"/>
                  <a:satMod val="109000"/>
                  <a:tint val="81000"/>
                </a:srgbClr>
              </a:gs>
            </a:gsLst>
            <a:lin ang="5400000" scaled="0"/>
          </a:gradFill>
          <a:ln w="6350" cap="flat" cmpd="sng" algn="ctr">
            <a:solidFill>
              <a:srgbClr val="329E6E"/>
            </a:solidFill>
            <a:prstDash val="solid"/>
            <a:miter lim="800000"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r>
              <a:rPr lang="zh-CN" altLang="en-US" sz="2200" kern="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距离最小的类别为最终类别</a:t>
            </a:r>
          </a:p>
        </p:txBody>
      </p:sp>
      <p:sp>
        <p:nvSpPr>
          <p:cNvPr id="23" name="内容占位符 2"/>
          <p:cNvSpPr txBox="1">
            <a:spLocks/>
          </p:cNvSpPr>
          <p:nvPr/>
        </p:nvSpPr>
        <p:spPr>
          <a:xfrm>
            <a:off x="863600" y="2312198"/>
            <a:ext cx="8616950" cy="85890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纠错输出码（</a:t>
            </a:r>
            <a:r>
              <a:rPr lang="en-US" altLang="zh-CN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Error Correcting Output Code, ECOC</a:t>
            </a:r>
            <a:r>
              <a:rPr lang="zh-CN" altLang="en-US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cxnSp>
        <p:nvCxnSpPr>
          <p:cNvPr id="24" name="直接箭头连接符 23"/>
          <p:cNvCxnSpPr>
            <a:endCxn id="22" idx="0"/>
          </p:cNvCxnSpPr>
          <p:nvPr/>
        </p:nvCxnSpPr>
        <p:spPr>
          <a:xfrm>
            <a:off x="8398329" y="3615463"/>
            <a:ext cx="1" cy="531061"/>
          </a:xfrm>
          <a:prstGeom prst="straightConnector1">
            <a:avLst/>
          </a:prstGeom>
          <a:noFill/>
          <a:ln w="19050" cap="flat" cmpd="sng" algn="ctr">
            <a:solidFill>
              <a:srgbClr val="C00000"/>
            </a:solidFill>
            <a:prstDash val="solid"/>
            <a:miter lim="800000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219253123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多分类学习</a:t>
            </a:r>
            <a:r>
              <a:rPr lang="en-US" altLang="zh-CN" dirty="0"/>
              <a:t>-</a:t>
            </a:r>
            <a:r>
              <a:rPr lang="zh-CN" altLang="en-US" dirty="0"/>
              <a:t>多对多</a:t>
            </a: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863600" y="1150470"/>
            <a:ext cx="8616950" cy="493077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纠错输出码</a:t>
            </a:r>
            <a:r>
              <a:rPr lang="en-US" altLang="zh-CN" dirty="0">
                <a:solidFill>
                  <a:sysClr val="windowText" lastClr="000000"/>
                </a:solidFill>
              </a:rPr>
              <a:t>(Error Correcting Output Code, ECOC)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r>
              <a:rPr lang="en-US" altLang="en-US" dirty="0">
                <a:solidFill>
                  <a:sysClr val="windowText" lastClr="000000"/>
                </a:solidFill>
              </a:rPr>
              <a:t>    </a:t>
            </a:r>
            <a:r>
              <a:rPr lang="en-US" altLang="zh-CN" dirty="0">
                <a:solidFill>
                  <a:sysClr val="windowText" lastClr="000000"/>
                </a:solidFill>
              </a:rPr>
              <a:t> 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en-US" altLang="zh-CN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r>
              <a:rPr lang="en-US" altLang="zh-CN" dirty="0">
                <a:solidFill>
                  <a:sysClr val="windowText" lastClr="000000"/>
                </a:solidFill>
              </a:rPr>
              <a:t>                       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en-US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863600" y="5057561"/>
            <a:ext cx="98806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Ø"/>
            </a:pPr>
            <a:r>
              <a:rPr lang="en-US" altLang="zh-CN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ECOC</a:t>
            </a: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编码对分类器错误有一定容忍和修正能力，编码越长、纠错能力越强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 fontAlgn="auto">
              <a:spcBef>
                <a:spcPts val="0"/>
              </a:spcBef>
              <a:spcAft>
                <a:spcPts val="0"/>
              </a:spcAft>
              <a:buClr>
                <a:srgbClr val="16754D"/>
              </a:buClr>
              <a:buSzTx/>
              <a:buFont typeface="Wingdings" panose="05000000000000000000" pitchFamily="2" charset="2"/>
              <a:buChar char="Ø"/>
            </a:pPr>
            <a:r>
              <a:rPr lang="zh-CN" altLang="en-US" sz="20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对同等长度的编码，理论上来说，任意两个类别之间的编码距离越远，则纠错能力越强</a:t>
            </a:r>
            <a:endParaRPr lang="en-US" altLang="zh-CN" sz="20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514600" y="4633925"/>
            <a:ext cx="315022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Verdana"/>
                <a:ea typeface="幼圆"/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  <a:latin typeface="Verdana"/>
                <a:ea typeface="幼圆"/>
              </a:rPr>
              <a:t>Dietterich</a:t>
            </a:r>
            <a:r>
              <a:rPr lang="en-US" altLang="zh-CN" sz="1600" dirty="0">
                <a:solidFill>
                  <a:srgbClr val="FF0000"/>
                </a:solidFill>
                <a:latin typeface="Verdana"/>
                <a:ea typeface="幼圆"/>
              </a:rPr>
              <a:t> and Bakiri,1995]</a:t>
            </a:r>
            <a:endParaRPr lang="zh-CN" altLang="en-US" sz="1600" dirty="0">
              <a:solidFill>
                <a:srgbClr val="FF0000"/>
              </a:solidFill>
              <a:latin typeface="Verdana"/>
              <a:ea typeface="幼圆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711632" y="4648200"/>
            <a:ext cx="229261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en-US" altLang="zh-CN" sz="1600" dirty="0">
                <a:solidFill>
                  <a:srgbClr val="FF0000"/>
                </a:solidFill>
                <a:latin typeface="Verdana"/>
                <a:ea typeface="幼圆"/>
              </a:rPr>
              <a:t>[</a:t>
            </a:r>
            <a:r>
              <a:rPr lang="en-US" altLang="zh-CN" sz="1600" dirty="0" err="1">
                <a:solidFill>
                  <a:srgbClr val="FF0000"/>
                </a:solidFill>
                <a:latin typeface="Verdana"/>
                <a:ea typeface="幼圆"/>
              </a:rPr>
              <a:t>Allwein</a:t>
            </a:r>
            <a:r>
              <a:rPr lang="en-US" altLang="zh-CN" sz="1600" dirty="0">
                <a:solidFill>
                  <a:srgbClr val="FF0000"/>
                </a:solidFill>
                <a:latin typeface="Verdana"/>
                <a:ea typeface="幼圆"/>
              </a:rPr>
              <a:t> et al. 2000]</a:t>
            </a:r>
            <a:endParaRPr lang="zh-CN" altLang="en-US" sz="1600" dirty="0">
              <a:solidFill>
                <a:srgbClr val="FF0000"/>
              </a:solidFill>
              <a:latin typeface="Verdana"/>
              <a:ea typeface="幼圆"/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319" y="1679689"/>
            <a:ext cx="8717361" cy="28977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152024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3.6 </a:t>
            </a:r>
            <a:r>
              <a:rPr lang="zh-CN" altLang="en-US" dirty="0"/>
              <a:t>类别不平衡问题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863600" y="1143000"/>
            <a:ext cx="11099800" cy="5105400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类别不平衡（</a:t>
            </a:r>
            <a:r>
              <a:rPr lang="en-US" altLang="zh-CN" dirty="0">
                <a:solidFill>
                  <a:sysClr val="windowText" lastClr="000000"/>
                </a:solidFill>
              </a:rPr>
              <a:t>class imbalance</a:t>
            </a:r>
            <a:r>
              <a:rPr lang="en-US" altLang="en-US" dirty="0">
                <a:solidFill>
                  <a:sysClr val="windowText" lastClr="000000"/>
                </a:solidFill>
              </a:rPr>
              <a:t>）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不同类别训练样例数相差很大情况（正类为小类）</a:t>
            </a: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342900" indent="-34290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基本策略</a:t>
            </a:r>
            <a:r>
              <a:rPr lang="en-US" altLang="zh-CN" dirty="0">
                <a:solidFill>
                  <a:sysClr val="windowText" lastClr="000000"/>
                </a:solidFill>
              </a:rPr>
              <a:t>——</a:t>
            </a:r>
            <a:r>
              <a:rPr lang="zh-CN" altLang="en-US" dirty="0">
                <a:solidFill>
                  <a:sysClr val="windowText" lastClr="000000"/>
                </a:solidFill>
              </a:rPr>
              <a:t>再缩放</a:t>
            </a:r>
          </a:p>
          <a:p>
            <a:pPr marL="800100" lvl="1" indent="-342900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欠采样（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undersampling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marL="1257300" lvl="2" indent="-342900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去除一些反例使正反例数目接近（</a:t>
            </a:r>
            <a:r>
              <a:rPr lang="en-US" altLang="zh-CN" dirty="0" err="1">
                <a:solidFill>
                  <a:sysClr val="windowText" lastClr="000000"/>
                </a:solidFill>
              </a:rPr>
              <a:t>EasyEnsemble</a:t>
            </a:r>
            <a:r>
              <a:rPr lang="en-US" altLang="zh-CN" dirty="0">
                <a:solidFill>
                  <a:sysClr val="windowText" lastClr="000000"/>
                </a:solidFill>
              </a:rPr>
              <a:t> </a:t>
            </a:r>
            <a:r>
              <a:rPr lang="en-US" altLang="zh-CN" sz="1400" dirty="0">
                <a:solidFill>
                  <a:srgbClr val="FF0000"/>
                </a:solidFill>
              </a:rPr>
              <a:t>[Liu et al.,2009]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marL="800100" lvl="1" indent="-342900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过采样（</a:t>
            </a:r>
            <a:r>
              <a:rPr lang="en-US" altLang="zh-CN" dirty="0">
                <a:solidFill>
                  <a:sysClr val="windowText" lastClr="000000"/>
                </a:solidFill>
              </a:rPr>
              <a:t>oversampling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marL="1257300" lvl="2" indent="-342900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增加一些正例使正反例数目接近（</a:t>
            </a:r>
            <a:r>
              <a:rPr lang="en-US" altLang="zh-CN" dirty="0">
                <a:solidFill>
                  <a:sysClr val="windowText" lastClr="000000"/>
                </a:solidFill>
              </a:rPr>
              <a:t>SMOTE </a:t>
            </a:r>
            <a:r>
              <a:rPr lang="en-US" altLang="zh-CN" sz="1600" dirty="0">
                <a:solidFill>
                  <a:srgbClr val="FF0000"/>
                </a:solidFill>
              </a:rPr>
              <a:t>[Chawla et al.2002]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marL="800100" lvl="1" indent="-342900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阈值移动（</a:t>
            </a:r>
            <a:r>
              <a:rPr lang="en-US" altLang="zh-CN" dirty="0">
                <a:solidFill>
                  <a:sysClr val="windowText" lastClr="000000"/>
                </a:solidFill>
              </a:rPr>
              <a:t>threshold-moving</a:t>
            </a:r>
            <a:r>
              <a:rPr lang="zh-CN" altLang="en-US" dirty="0">
                <a:solidFill>
                  <a:sysClr val="windowText" lastClr="000000"/>
                </a:solidFill>
              </a:rPr>
              <a:t>）</a:t>
            </a:r>
            <a:endParaRPr lang="en-US" altLang="zh-CN" dirty="0">
              <a:solidFill>
                <a:srgbClr val="00B0F0"/>
              </a:solidFill>
            </a:endParaRPr>
          </a:p>
          <a:p>
            <a:pPr marL="1257300" lvl="2" indent="-342900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基于原始训练集进行学习，但考虑类别比例对阈值进行调整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en-US" altLang="zh-CN" dirty="0">
              <a:solidFill>
                <a:sysClr val="windowText" lastClr="000000"/>
              </a:solidFill>
            </a:endParaRPr>
          </a:p>
          <a:p>
            <a:pPr lvl="1" fontAlgn="auto">
              <a:spcAft>
                <a:spcPts val="0"/>
              </a:spcAft>
              <a:buSzTx/>
              <a:defRPr/>
            </a:pPr>
            <a:endParaRPr lang="en-US" altLang="zh-CN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en-US" altLang="zh-CN" dirty="0">
              <a:solidFill>
                <a:sysClr val="windowText" lastClr="000000"/>
              </a:solidFill>
            </a:endParaRPr>
          </a:p>
        </p:txBody>
      </p:sp>
      <p:sp>
        <p:nvSpPr>
          <p:cNvPr id="11" name="TextBox 3"/>
          <p:cNvSpPr txBox="1"/>
          <p:nvPr/>
        </p:nvSpPr>
        <p:spPr>
          <a:xfrm>
            <a:off x="2216667" y="2420150"/>
            <a:ext cx="22685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类别平衡正例预测</a:t>
            </a:r>
          </a:p>
        </p:txBody>
      </p:sp>
      <p:sp>
        <p:nvSpPr>
          <p:cNvPr id="12" name="右箭头 11"/>
          <p:cNvSpPr/>
          <p:nvPr/>
        </p:nvSpPr>
        <p:spPr>
          <a:xfrm>
            <a:off x="5654434" y="2425678"/>
            <a:ext cx="723332" cy="457283"/>
          </a:xfrm>
          <a:prstGeom prst="rightArrow">
            <a:avLst/>
          </a:prstGeom>
          <a:solidFill>
            <a:srgbClr val="92D050"/>
          </a:solidFill>
          <a:ln w="12700" cap="flat" cmpd="sng" algn="ctr">
            <a:solidFill>
              <a:srgbClr val="16754D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  <a:defRPr/>
            </a:pPr>
            <a:endParaRPr lang="zh-CN" altLang="en-US" sz="1800" kern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11"/>
          <p:cNvSpPr txBox="1"/>
          <p:nvPr/>
        </p:nvSpPr>
        <p:spPr>
          <a:xfrm>
            <a:off x="8350894" y="2420150"/>
            <a:ext cx="17732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ClrTx/>
              <a:buSzTx/>
              <a:buNone/>
            </a:pPr>
            <a:r>
              <a:rPr lang="zh-CN" altLang="en-US" sz="18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正负类比例</a:t>
            </a:r>
          </a:p>
        </p:txBody>
      </p:sp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72452712"/>
              </p:ext>
            </p:extLst>
          </p:nvPr>
        </p:nvGraphicFramePr>
        <p:xfrm>
          <a:off x="4369719" y="2429663"/>
          <a:ext cx="968375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0" name="Formula" r:id="rId4" imgW="484200" imgH="214920" progId="Equation.Ribbit">
                  <p:embed/>
                </p:oleObj>
              </mc:Choice>
              <mc:Fallback>
                <p:oleObj name="Formula" r:id="rId4" imgW="484200" imgH="2149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369719" y="2429663"/>
                        <a:ext cx="968375" cy="4222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5801770"/>
              </p:ext>
            </p:extLst>
          </p:nvPr>
        </p:nvGraphicFramePr>
        <p:xfrm>
          <a:off x="6814453" y="2402248"/>
          <a:ext cx="1225550" cy="487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811" name="Formula" r:id="rId6" imgW="612360" imgH="247680" progId="Equation.Ribbit">
                  <p:embed/>
                </p:oleObj>
              </mc:Choice>
              <mc:Fallback>
                <p:oleObj name="Formula" r:id="rId6" imgW="612360" imgH="24768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4453" y="2402248"/>
                        <a:ext cx="1225550" cy="487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023589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2514600" y="1143000"/>
            <a:ext cx="6858000" cy="5257800"/>
            <a:chOff x="1371600" y="1143000"/>
            <a:chExt cx="6172200" cy="5029200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1600" y="1143000"/>
              <a:ext cx="6172200" cy="5003223"/>
            </a:xfrm>
            <a:prstGeom prst="rect">
              <a:avLst/>
            </a:prstGeom>
          </p:spPr>
        </p:pic>
        <p:sp>
          <p:nvSpPr>
            <p:cNvPr id="4" name="矩形 3"/>
            <p:cNvSpPr/>
            <p:nvPr/>
          </p:nvSpPr>
          <p:spPr bwMode="auto">
            <a:xfrm>
              <a:off x="1371600" y="5867400"/>
              <a:ext cx="457200" cy="3048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290513" indent="-290513"/>
              <a:endParaRPr lang="zh-CN" altLang="en-US"/>
            </a:p>
          </p:txBody>
        </p:sp>
      </p:grp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848600" cy="470898"/>
          </a:xfrm>
        </p:spPr>
        <p:txBody>
          <a:bodyPr/>
          <a:lstStyle/>
          <a:p>
            <a:r>
              <a:rPr lang="zh-CN" altLang="en-US" dirty="0"/>
              <a:t>房价预测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48000" y="100078"/>
            <a:ext cx="2362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rgbClr val="3C52F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多元线性回归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97DE6F-C7B1-49DB-9889-089F9C1F9832}"/>
              </a:ext>
            </a:extLst>
          </p:cNvPr>
          <p:cNvSpPr txBox="1"/>
          <p:nvPr/>
        </p:nvSpPr>
        <p:spPr>
          <a:xfrm>
            <a:off x="7924800" y="2929843"/>
            <a:ext cx="914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>
                <a:solidFill>
                  <a:srgbClr val="0000FF"/>
                </a:solidFill>
              </a:rPr>
              <a:t>X</a:t>
            </a:r>
            <a:endParaRPr lang="zh-CN" altLang="en-US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4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优化提要</a:t>
            </a: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879642" y="1143000"/>
            <a:ext cx="8616950" cy="493077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各任务下（回归、分类）各个模型优化的目标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幼圆" pitchFamily="49" charset="-122"/>
              </a:rPr>
              <a:t>最小二乘法：最小化均方误差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幼圆" pitchFamily="49" charset="-122"/>
              </a:rPr>
              <a:t>对数几率回归：最大化样本分布似然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幼圆" pitchFamily="49" charset="-122"/>
              </a:rPr>
              <a:t>线性判别分析：投影空间内最小（大）化类内（间）散度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参数的优化方法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幼圆" pitchFamily="49" charset="-122"/>
              </a:rPr>
              <a:t>最小二乘法：线性代数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幼圆" pitchFamily="49" charset="-122"/>
              </a:rPr>
              <a:t>对数几率回归：凸优化梯度下降、牛顿法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  <a:latin typeface="幼圆" pitchFamily="49" charset="-122"/>
              </a:rPr>
              <a:t>线性判别分析：矩阵论、广义瑞利商</a:t>
            </a:r>
          </a:p>
        </p:txBody>
      </p:sp>
    </p:spTree>
    <p:extLst>
      <p:ext uri="{BB962C8B-B14F-4D97-AF65-F5344CB8AC3E}">
        <p14:creationId xmlns:p14="http://schemas.microsoft.com/office/powerpoint/2010/main" val="8496493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4" name="内容占位符 1"/>
          <p:cNvSpPr txBox="1">
            <a:spLocks/>
          </p:cNvSpPr>
          <p:nvPr/>
        </p:nvSpPr>
        <p:spPr>
          <a:xfrm>
            <a:off x="863600" y="1066800"/>
            <a:ext cx="8616950" cy="539326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线性回归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最小二乘法（最小化均方误差）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 二分类任务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对数几率回归</a:t>
            </a:r>
          </a:p>
          <a:p>
            <a:pPr lvl="2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单位阶跃函数、对数几率函数、极大似然法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线性判别分析</a:t>
            </a:r>
          </a:p>
          <a:p>
            <a:pPr lvl="2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最大化广义瑞利商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 多分类学习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一对一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一对其余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多对多</a:t>
            </a:r>
          </a:p>
          <a:p>
            <a:pPr lvl="2" fontAlgn="auto"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纠错输出码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 类别不平衡问题</a:t>
            </a:r>
          </a:p>
          <a:p>
            <a:pPr lvl="1" fontAlgn="auto">
              <a:spcAft>
                <a:spcPts val="0"/>
              </a:spcAft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基本策略：再缩放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763443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7400" y="467380"/>
            <a:ext cx="80772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buNone/>
            </a:pP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北京交通大学本科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课程组成员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D7D0B5-32A2-49D8-A6C2-A17DCB2CD645}"/>
              </a:ext>
            </a:extLst>
          </p:cNvPr>
          <p:cNvSpPr/>
          <p:nvPr/>
        </p:nvSpPr>
        <p:spPr>
          <a:xfrm>
            <a:off x="1828800" y="1828800"/>
            <a:ext cx="11760200" cy="2351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None/>
            </a:pPr>
            <a:r>
              <a:rPr lang="zh-CN" altLang="en-US" sz="2400" b="1" kern="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景丽萍</a:t>
            </a:r>
            <a:r>
              <a:rPr lang="zh-CN" altLang="en-US" sz="2400" kern="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lpjing@bjtu.edu.cn</a:t>
            </a:r>
            <a:r>
              <a:rPr lang="zh-CN" altLang="en-US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，     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http://faculty.bjtu.edu.cn/8249/</a:t>
            </a:r>
            <a:endParaRPr lang="en-US" altLang="zh-CN" sz="2400" kern="0" dirty="0">
              <a:solidFill>
                <a:srgbClr val="0070C0"/>
              </a:solidFill>
              <a:latin typeface="+mn-ea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None/>
              <a:defRPr/>
            </a:pPr>
            <a:r>
              <a:rPr lang="zh-CN" altLang="en-US" sz="2400" b="1" kern="0" dirty="0">
                <a:ea typeface="楷体" panose="02010609060101010101" pitchFamily="49" charset="-122"/>
                <a:cs typeface="Times New Roman" panose="02020603050405020304" pitchFamily="18" charset="0"/>
              </a:rPr>
              <a:t>万怀宇</a:t>
            </a:r>
            <a:r>
              <a:rPr lang="zh-CN" altLang="en-US" sz="2400" kern="0" dirty="0"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hywan@bjtu.edu.cn</a:t>
            </a:r>
            <a:r>
              <a:rPr lang="zh-CN" altLang="en-US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，   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http://faculty.bjtu.edu.cn/8793/</a:t>
            </a:r>
            <a:endParaRPr lang="en-US" altLang="zh-CN" sz="2400" kern="0" dirty="0">
              <a:solidFill>
                <a:srgbClr val="0070C0"/>
              </a:solidFill>
              <a:latin typeface="+mn-ea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None/>
              <a:defRPr/>
            </a:pPr>
            <a:r>
              <a:rPr lang="zh-CN" altLang="en-US" sz="2400" b="1" kern="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桑基韬</a:t>
            </a:r>
            <a:r>
              <a:rPr lang="zh-CN" altLang="en-US" sz="2400" b="1" kern="0" dirty="0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jtsang@bjtu.edu.cn</a:t>
            </a:r>
            <a:r>
              <a:rPr lang="zh-CN" altLang="en-US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，    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http://faculty.bjtu.edu.cn/9129/</a:t>
            </a:r>
            <a:endParaRPr lang="en-US" altLang="zh-CN" sz="2400" kern="0" dirty="0">
              <a:solidFill>
                <a:srgbClr val="0070C0"/>
              </a:solidFill>
              <a:latin typeface="+mn-ea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None/>
            </a:pPr>
            <a:r>
              <a:rPr lang="zh-CN" altLang="en-US" sz="2400" b="1" kern="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王    晶：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wj@bjtu.edu.cn</a:t>
            </a:r>
            <a:r>
              <a:rPr lang="zh-CN" altLang="en-US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，          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http://faculty.bjtu.edu.cn/9167/</a:t>
            </a:r>
            <a:endParaRPr lang="en-US" altLang="zh-CN" sz="2400" kern="0" dirty="0">
              <a:solidFill>
                <a:srgbClr val="0070C0"/>
              </a:solidFill>
              <a:latin typeface="+mn-ea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None/>
            </a:pPr>
            <a:r>
              <a:rPr lang="zh-CN" altLang="en-US" sz="2400" b="1" kern="0" dirty="0">
                <a:latin typeface="+mn-lt"/>
                <a:ea typeface="楷体" panose="02010609060101010101" pitchFamily="49" charset="-122"/>
                <a:cs typeface="Times New Roman" panose="02020603050405020304" pitchFamily="18" charset="0"/>
              </a:rPr>
              <a:t>李晓龙</a:t>
            </a:r>
            <a:r>
              <a:rPr lang="zh-CN" altLang="en-US" sz="2400" kern="0" dirty="0"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lixl@bjtu.edu.cn</a:t>
            </a:r>
            <a:r>
              <a:rPr lang="zh-CN" altLang="en-US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</a:rPr>
              <a:t>，          </a:t>
            </a:r>
            <a:r>
              <a:rPr lang="en-US" altLang="zh-CN" sz="2400" kern="0" dirty="0">
                <a:solidFill>
                  <a:srgbClr val="0070C0"/>
                </a:solidFill>
                <a:latin typeface="+mn-ea"/>
                <a:cs typeface="Times New Roman" panose="02020603050405020304" pitchFamily="18" charset="0"/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http://faculty.bjtu.edu.cn/9089/</a:t>
            </a:r>
            <a:endParaRPr lang="en-US" altLang="zh-CN" sz="2400" kern="0" dirty="0">
              <a:solidFill>
                <a:srgbClr val="0070C0"/>
              </a:solidFill>
              <a:latin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4052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内容占位符 3"/>
          <p:cNvSpPr txBox="1">
            <a:spLocks/>
          </p:cNvSpPr>
          <p:nvPr/>
        </p:nvSpPr>
        <p:spPr>
          <a:xfrm>
            <a:off x="897390" y="1182982"/>
            <a:ext cx="9846810" cy="255081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线性模型一般形式</a:t>
            </a:r>
          </a:p>
          <a:p>
            <a:pPr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                                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是由属性描述的示例，其中    是    在第</a:t>
            </a:r>
            <a:r>
              <a:rPr lang="zh-CN" altLang="en-US" sz="2000" b="1" i="1" dirty="0">
                <a:solidFill>
                  <a:sysClr val="windowText" lastClr="000000"/>
                </a:solidFill>
                <a:latin typeface="Times New Roman" panose="0202060305040502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000" dirty="0">
                <a:solidFill>
                  <a:sysClr val="windowText" lastClr="000000"/>
                </a:solidFill>
              </a:rPr>
              <a:t>个属性上的取值。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97390" y="160391"/>
            <a:ext cx="7848600" cy="470898"/>
          </a:xfrm>
        </p:spPr>
        <p:txBody>
          <a:bodyPr/>
          <a:lstStyle/>
          <a:p>
            <a:r>
              <a:rPr lang="en-US" altLang="zh-CN" dirty="0"/>
              <a:t>3.1 </a:t>
            </a:r>
            <a:r>
              <a:rPr lang="zh-CN" altLang="en-US" dirty="0"/>
              <a:t>基本形式</a:t>
            </a:r>
          </a:p>
        </p:txBody>
      </p:sp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90059358"/>
              </p:ext>
            </p:extLst>
          </p:nvPr>
        </p:nvGraphicFramePr>
        <p:xfrm>
          <a:off x="1066800" y="2928938"/>
          <a:ext cx="2457450" cy="3476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5" name="Formula" r:id="rId4" imgW="1243440" imgH="176760" progId="Equation.Ribbit">
                  <p:embed/>
                </p:oleObj>
              </mc:Choice>
              <mc:Fallback>
                <p:oleObj name="Formula" r:id="rId4" imgW="124344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0" y="2928938"/>
                        <a:ext cx="2457450" cy="3476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65681330"/>
              </p:ext>
            </p:extLst>
          </p:nvPr>
        </p:nvGraphicFramePr>
        <p:xfrm>
          <a:off x="3363069" y="2065878"/>
          <a:ext cx="6717351" cy="4835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6" name="Formula" r:id="rId6" imgW="2441160" imgH="176760" progId="Equation.Ribbit">
                  <p:embed/>
                </p:oleObj>
              </mc:Choice>
              <mc:Fallback>
                <p:oleObj name="Formula" r:id="rId6" imgW="2441160" imgH="1767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63069" y="2065878"/>
                        <a:ext cx="6717351" cy="48359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对象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748236"/>
              </p:ext>
            </p:extLst>
          </p:nvPr>
        </p:nvGraphicFramePr>
        <p:xfrm>
          <a:off x="6705600" y="2982228"/>
          <a:ext cx="250825" cy="234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7" name="Formula" r:id="rId8" imgW="127080" imgH="119520" progId="Equation.Ribbit">
                  <p:embed/>
                </p:oleObj>
              </mc:Choice>
              <mc:Fallback>
                <p:oleObj name="Formula" r:id="rId8" imgW="127080" imgH="11952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705600" y="2982228"/>
                        <a:ext cx="250825" cy="2349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5" name="对象 2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951177"/>
              </p:ext>
            </p:extLst>
          </p:nvPr>
        </p:nvGraphicFramePr>
        <p:xfrm>
          <a:off x="7239000" y="3038475"/>
          <a:ext cx="198438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8" name="Formula" r:id="rId10" imgW="100440" imgH="120960" progId="Equation.Ribbit">
                  <p:embed/>
                </p:oleObj>
              </mc:Choice>
              <mc:Fallback>
                <p:oleObj name="Formula" r:id="rId10" imgW="100440" imgH="12096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39000" y="3038475"/>
                        <a:ext cx="198438" cy="238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" name="对象 2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3232055"/>
              </p:ext>
            </p:extLst>
          </p:nvPr>
        </p:nvGraphicFramePr>
        <p:xfrm>
          <a:off x="8121332" y="2919252"/>
          <a:ext cx="108268" cy="33004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49" name="Formula" r:id="rId12" imgW="49680" imgH="152640" progId="Equation.Ribbit">
                  <p:embed/>
                </p:oleObj>
              </mc:Choice>
              <mc:Fallback>
                <p:oleObj name="Formula" r:id="rId12" imgW="49680" imgH="1526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121332" y="2919252"/>
                        <a:ext cx="108268" cy="33004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组合 3"/>
          <p:cNvGrpSpPr/>
          <p:nvPr/>
        </p:nvGrpSpPr>
        <p:grpSpPr>
          <a:xfrm>
            <a:off x="1066800" y="4103577"/>
            <a:ext cx="9677400" cy="1723549"/>
            <a:chOff x="228600" y="4114800"/>
            <a:chExt cx="8458200" cy="1445915"/>
          </a:xfrm>
        </p:grpSpPr>
        <p:sp>
          <p:nvSpPr>
            <p:cNvPr id="3" name="文本框 2"/>
            <p:cNvSpPr txBox="1"/>
            <p:nvPr/>
          </p:nvSpPr>
          <p:spPr>
            <a:xfrm>
              <a:off x="228600" y="4114800"/>
              <a:ext cx="8458200" cy="14459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28600" indent="-360000"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2060">
                    <a:lumMod val="75000"/>
                    <a:lumOff val="25000"/>
                  </a:srgbClr>
                </a:buClr>
                <a:buSzPct val="100000"/>
                <a:buFont typeface="Wingdings" panose="05000000000000000000" pitchFamily="2" charset="2"/>
                <a:buChar char="v"/>
                <a:defRPr/>
              </a:pPr>
              <a:r>
                <a:rPr lang="zh-CN" altLang="en-US" sz="2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向量形式</a:t>
              </a:r>
            </a:p>
            <a:p>
              <a:pPr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2060">
                    <a:lumMod val="75000"/>
                    <a:lumOff val="25000"/>
                  </a:srgbClr>
                </a:buClr>
                <a:buSzPct val="100000"/>
                <a:buNone/>
                <a:defRPr/>
              </a:pPr>
              <a:endParaRPr lang="zh-CN" altLang="en-US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2060">
                    <a:lumMod val="75000"/>
                    <a:lumOff val="25000"/>
                  </a:srgbClr>
                </a:buClr>
                <a:buSzPct val="100000"/>
                <a:buNone/>
                <a:defRPr/>
              </a:pPr>
              <a:endParaRPr lang="en-US" altLang="zh-CN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fontAlgn="auto">
                <a:lnSpc>
                  <a:spcPct val="90000"/>
                </a:lnSpc>
                <a:spcBef>
                  <a:spcPts val="1000"/>
                </a:spcBef>
                <a:spcAft>
                  <a:spcPts val="0"/>
                </a:spcAft>
                <a:buClr>
                  <a:srgbClr val="002060">
                    <a:lumMod val="75000"/>
                    <a:lumOff val="25000"/>
                  </a:srgbClr>
                </a:buClr>
                <a:buSzPct val="100000"/>
                <a:buNone/>
                <a:defRPr/>
              </a:pPr>
              <a:r>
                <a:rPr lang="zh-CN" altLang="en-US" sz="20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</a:t>
              </a:r>
              <a:endParaRPr lang="zh-CN" altLang="en-US" dirty="0"/>
            </a:p>
          </p:txBody>
        </p:sp>
        <p:graphicFrame>
          <p:nvGraphicFramePr>
            <p:cNvPr id="12" name="对象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865388962"/>
                </p:ext>
              </p:extLst>
            </p:nvPr>
          </p:nvGraphicFramePr>
          <p:xfrm>
            <a:off x="914400" y="5182913"/>
            <a:ext cx="2651125" cy="3476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0" name="Formula" r:id="rId14" imgW="1341360" imgH="176760" progId="Equation.Ribbit">
                    <p:embed/>
                  </p:oleObj>
                </mc:Choice>
                <mc:Fallback>
                  <p:oleObj name="Formula" r:id="rId14" imgW="1341360" imgH="176760" progId="Equation.Ribbi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4400" y="5182913"/>
                          <a:ext cx="2651125" cy="34766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3" name="对象 12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116924815"/>
                </p:ext>
              </p:extLst>
            </p:nvPr>
          </p:nvGraphicFramePr>
          <p:xfrm>
            <a:off x="3276600" y="4495800"/>
            <a:ext cx="2170113" cy="3683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651" name="Formula" r:id="rId16" imgW="1096200" imgH="186840" progId="Equation.Ribbit">
                    <p:embed/>
                  </p:oleObj>
                </mc:Choice>
                <mc:Fallback>
                  <p:oleObj name="Formula" r:id="rId16" imgW="1096200" imgH="186840" progId="Equation.Ribbit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76600" y="4495800"/>
                          <a:ext cx="2170113" cy="36830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3687557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线性模型优点</a:t>
            </a:r>
          </a:p>
        </p:txBody>
      </p:sp>
      <p:sp>
        <p:nvSpPr>
          <p:cNvPr id="6" name="内容占位符 3"/>
          <p:cNvSpPr txBox="1">
            <a:spLocks/>
          </p:cNvSpPr>
          <p:nvPr/>
        </p:nvSpPr>
        <p:spPr>
          <a:xfrm>
            <a:off x="990600" y="1182652"/>
            <a:ext cx="8616950" cy="3489664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6">
                  <a:lumMod val="75000"/>
                  <a:lumOff val="25000"/>
                </a:schemeClr>
              </a:buClr>
              <a:buSzPct val="100000"/>
              <a:buFont typeface="Wingdings" panose="05000000000000000000" pitchFamily="2" charset="2"/>
              <a:buChar char="v"/>
              <a:defRPr lang="zh-CN" altLang="en-US" sz="2200" kern="1200" baseline="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7030A0"/>
              </a:buClr>
              <a:buFont typeface="Wingdings" panose="05000000000000000000" pitchFamily="2" charset="2"/>
              <a:buChar char="Ø"/>
              <a:defRPr sz="20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p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形式简单、易于建模</a:t>
            </a:r>
            <a:endParaRPr lang="en-US" altLang="zh-CN" dirty="0">
              <a:solidFill>
                <a:sysClr val="windowText" lastClr="000000"/>
              </a:solidFill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非线性模型的基础</a:t>
            </a:r>
          </a:p>
          <a:p>
            <a:pPr lvl="1" fontAlgn="auto">
              <a:lnSpc>
                <a:spcPct val="100000"/>
              </a:lnSpc>
              <a:spcAft>
                <a:spcPts val="0"/>
              </a:spcAft>
              <a:buClr>
                <a:srgbClr val="16754D"/>
              </a:buClr>
              <a:buSzTx/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引入层级结构或高维映射</a:t>
            </a:r>
            <a:endParaRPr lang="zh-CN" altLang="en-US" sz="2200" dirty="0">
              <a:solidFill>
                <a:sysClr val="windowText" lastClr="000000"/>
              </a:solidFill>
            </a:endParaRPr>
          </a:p>
          <a:p>
            <a:pPr fontAlgn="auto">
              <a:lnSpc>
                <a:spcPct val="100000"/>
              </a:lnSpc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defRPr/>
            </a:pPr>
            <a:r>
              <a:rPr lang="zh-CN" altLang="en-US" dirty="0">
                <a:solidFill>
                  <a:sysClr val="windowText" lastClr="000000"/>
                </a:solidFill>
              </a:rPr>
              <a:t>可解释性</a:t>
            </a:r>
          </a:p>
          <a:p>
            <a:pPr marL="0" indent="0" fontAlgn="auto">
              <a:spcAft>
                <a:spcPts val="0"/>
              </a:spcAft>
              <a:buClr>
                <a:srgbClr val="002060">
                  <a:lumMod val="75000"/>
                  <a:lumOff val="25000"/>
                </a:srgbClr>
              </a:buClr>
              <a:buNone/>
              <a:defRPr/>
            </a:pPr>
            <a:endParaRPr lang="zh-CN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7" name="内容占位符 3"/>
          <p:cNvSpPr txBox="1">
            <a:spLocks/>
          </p:cNvSpPr>
          <p:nvPr/>
        </p:nvSpPr>
        <p:spPr>
          <a:xfrm>
            <a:off x="1768612" y="3852890"/>
            <a:ext cx="8616950" cy="210969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>
            <a:lvl1pPr marL="228600" indent="-3600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Font typeface="Wingdings" panose="05000000000000000000" pitchFamily="2" charset="2"/>
              <a:buChar char="p"/>
              <a:defRPr lang="zh-CN" altLang="en-US" sz="2200" kern="1200" baseline="0" dirty="0" smtClean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1pPr>
            <a:lvl2pPr marL="6858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20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2pPr>
            <a:lvl3pPr marL="11430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8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3pPr>
            <a:lvl4pPr marL="16002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4pPr>
            <a:lvl5pPr marL="2057400" indent="-3600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23A91"/>
              </a:buClr>
              <a:buFont typeface="Wingdings" panose="05000000000000000000" pitchFamily="2" charset="2"/>
              <a:buChar char="l"/>
              <a:defRPr sz="1600" kern="1200" baseline="0">
                <a:solidFill>
                  <a:schemeClr val="tx1"/>
                </a:solidFill>
                <a:latin typeface="Verdana" panose="020B0604030504040204" pitchFamily="34" charset="0"/>
                <a:ea typeface="幼圆" panose="02010509060101010101" pitchFamily="49" charset="-122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2"/>
              </a:buClr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  <a:buClr>
                <a:srgbClr val="16754D"/>
              </a:buClr>
              <a:defRPr/>
            </a:pPr>
            <a:endParaRPr lang="en-US" altLang="zh-CN" dirty="0">
              <a:solidFill>
                <a:prstClr val="black"/>
              </a:solidFill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0929445"/>
              </p:ext>
            </p:extLst>
          </p:nvPr>
        </p:nvGraphicFramePr>
        <p:xfrm>
          <a:off x="2428358" y="5132659"/>
          <a:ext cx="7335283" cy="4174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6" name="Formula" r:id="rId4" imgW="3117960" imgH="177840" progId="Equation.Ribbit">
                  <p:embed/>
                </p:oleObj>
              </mc:Choice>
              <mc:Fallback>
                <p:oleObj name="Formula" r:id="rId4" imgW="3117960" imgH="177840" progId="Equation.Ribbit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28358" y="5132659"/>
                        <a:ext cx="7335283" cy="4174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025024" y="3362609"/>
            <a:ext cx="9398364" cy="16378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85800" lvl="1" indent="-360000" fontAlgn="auto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rgbClr val="339966"/>
              </a:buClr>
              <a:buSzPct val="100000"/>
              <a:buFont typeface="Wingdings" panose="05000000000000000000" pitchFamily="2" charset="2"/>
              <a:buChar char="Ø"/>
              <a:defRPr/>
            </a:pPr>
            <a:r>
              <a:rPr lang="zh-CN" altLang="en-US" sz="2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一个例子</a:t>
            </a:r>
          </a:p>
          <a:p>
            <a:pPr marL="1143000" lvl="2" indent="-360000" fontAlgn="auto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综合考虑色泽、根蒂和敲声来判断西瓜好不好</a:t>
            </a:r>
          </a:p>
          <a:p>
            <a:pPr marL="1143000" lvl="2" indent="-360000" fontAlgn="auto">
              <a:lnSpc>
                <a:spcPct val="110000"/>
              </a:lnSpc>
              <a:spcBef>
                <a:spcPts val="50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Char char="u"/>
              <a:defRPr/>
            </a:pPr>
            <a:r>
              <a:rPr lang="zh-CN" altLang="en-US" sz="20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其中根蒂的系数最大，表明根蒂最要紧；而敲声的系数比色泽大，说明敲声比色泽更重要</a:t>
            </a:r>
          </a:p>
        </p:txBody>
      </p:sp>
    </p:spTree>
    <p:extLst>
      <p:ext uri="{BB962C8B-B14F-4D97-AF65-F5344CB8AC3E}">
        <p14:creationId xmlns:p14="http://schemas.microsoft.com/office/powerpoint/2010/main" val="2067661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McAfee PPT">
  <a:themeElements>
    <a:clrScheme name="McAfee PPT 4">
      <a:dk1>
        <a:srgbClr val="333333"/>
      </a:dk1>
      <a:lt1>
        <a:srgbClr val="FFFFFF"/>
      </a:lt1>
      <a:dk2>
        <a:srgbClr val="B00C33"/>
      </a:dk2>
      <a:lt2>
        <a:srgbClr val="CCCCCC"/>
      </a:lt2>
      <a:accent1>
        <a:srgbClr val="666666"/>
      </a:accent1>
      <a:accent2>
        <a:srgbClr val="8496AB"/>
      </a:accent2>
      <a:accent3>
        <a:srgbClr val="FFFFFF"/>
      </a:accent3>
      <a:accent4>
        <a:srgbClr val="2A2A2A"/>
      </a:accent4>
      <a:accent5>
        <a:srgbClr val="B8B8B8"/>
      </a:accent5>
      <a:accent6>
        <a:srgbClr val="77879B"/>
      </a:accent6>
      <a:hlink>
        <a:srgbClr val="C6C3AB"/>
      </a:hlink>
      <a:folHlink>
        <a:srgbClr val="9AA49A"/>
      </a:folHlink>
    </a:clrScheme>
    <a:fontScheme name="McAfee PP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290513" marR="0" indent="-290513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>
            <a:srgbClr val="D51203"/>
          </a:buClr>
          <a:buSzPct val="80000"/>
          <a:buFont typeface="Wingdings" pitchFamily="2" charset="2"/>
          <a:buChar char="n"/>
          <a:tabLst/>
          <a:defRPr kumimoji="0" sz="2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</a:defRPr>
        </a:defPPr>
      </a:lstStyle>
    </a:spDef>
    <a:lnDef>
      <a:spPr bwMode="auto">
        <a:noFill/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/>
      <a:lstStyle/>
    </a:lnDef>
  </a:objectDefaults>
  <a:extraClrSchemeLst>
    <a:extraClrScheme>
      <a:clrScheme name="McAfee PPT 1">
        <a:dk1>
          <a:srgbClr val="333333"/>
        </a:dk1>
        <a:lt1>
          <a:srgbClr val="FFFFFF"/>
        </a:lt1>
        <a:dk2>
          <a:srgbClr val="000000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2">
        <a:dk1>
          <a:srgbClr val="333333"/>
        </a:dk1>
        <a:lt1>
          <a:srgbClr val="FFFFFF"/>
        </a:lt1>
        <a:dk2>
          <a:srgbClr val="CCCCCC"/>
        </a:dk2>
        <a:lt2>
          <a:srgbClr val="666666"/>
        </a:lt2>
        <a:accent1>
          <a:srgbClr val="B00C33"/>
        </a:accent1>
        <a:accent2>
          <a:srgbClr val="9AA49A"/>
        </a:accent2>
        <a:accent3>
          <a:srgbClr val="FFFFFF"/>
        </a:accent3>
        <a:accent4>
          <a:srgbClr val="2A2A2A"/>
        </a:accent4>
        <a:accent5>
          <a:srgbClr val="D4AAAD"/>
        </a:accent5>
        <a:accent6>
          <a:srgbClr val="8B948B"/>
        </a:accent6>
        <a:hlink>
          <a:srgbClr val="8496AB"/>
        </a:hlink>
        <a:folHlink>
          <a:srgbClr val="C6C3AB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3">
        <a:dk1>
          <a:srgbClr val="333333"/>
        </a:dk1>
        <a:lt1>
          <a:srgbClr val="FFFFFF"/>
        </a:lt1>
        <a:dk2>
          <a:srgbClr val="CCCCCC"/>
        </a:dk2>
        <a:lt2>
          <a:srgbClr val="AC0C33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McAfee PPT 4">
        <a:dk1>
          <a:srgbClr val="333333"/>
        </a:dk1>
        <a:lt1>
          <a:srgbClr val="FFFFFF"/>
        </a:lt1>
        <a:dk2>
          <a:srgbClr val="B00C33"/>
        </a:dk2>
        <a:lt2>
          <a:srgbClr val="CCCCCC"/>
        </a:lt2>
        <a:accent1>
          <a:srgbClr val="666666"/>
        </a:accent1>
        <a:accent2>
          <a:srgbClr val="8496AB"/>
        </a:accent2>
        <a:accent3>
          <a:srgbClr val="FFFFFF"/>
        </a:accent3>
        <a:accent4>
          <a:srgbClr val="2A2A2A"/>
        </a:accent4>
        <a:accent5>
          <a:srgbClr val="B8B8B8"/>
        </a:accent5>
        <a:accent6>
          <a:srgbClr val="77879B"/>
        </a:accent6>
        <a:hlink>
          <a:srgbClr val="C6C3AB"/>
        </a:hlink>
        <a:folHlink>
          <a:srgbClr val="9AA49A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佈景主題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23118</TotalTime>
  <Words>3604</Words>
  <Application>Microsoft Office PowerPoint</Application>
  <PresentationFormat>宽屏</PresentationFormat>
  <Paragraphs>966</Paragraphs>
  <Slides>72</Slides>
  <Notes>69</Notes>
  <HiddenSlides>7</HiddenSlides>
  <MMClips>0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72</vt:i4>
      </vt:variant>
    </vt:vector>
  </HeadingPairs>
  <TitlesOfParts>
    <vt:vector size="91" baseType="lpstr">
      <vt:lpstr>新細明體</vt:lpstr>
      <vt:lpstr>等线</vt:lpstr>
      <vt:lpstr>等线 Light</vt:lpstr>
      <vt:lpstr>黑体</vt:lpstr>
      <vt:lpstr>楷体</vt:lpstr>
      <vt:lpstr>宋体</vt:lpstr>
      <vt:lpstr>微软雅黑</vt:lpstr>
      <vt:lpstr>幼圆</vt:lpstr>
      <vt:lpstr>Arial</vt:lpstr>
      <vt:lpstr>Calibri</vt:lpstr>
      <vt:lpstr>Calibri Light</vt:lpstr>
      <vt:lpstr>Cambria Math</vt:lpstr>
      <vt:lpstr>Times New Roman</vt:lpstr>
      <vt:lpstr>Verdana</vt:lpstr>
      <vt:lpstr>Wingdings</vt:lpstr>
      <vt:lpstr>McAfee PPT</vt:lpstr>
      <vt:lpstr>Office 佈景主題</vt:lpstr>
      <vt:lpstr>Formula</vt:lpstr>
      <vt:lpstr>方程式</vt:lpstr>
      <vt:lpstr>PowerPoint 演示文稿</vt:lpstr>
      <vt:lpstr>目录</vt:lpstr>
      <vt:lpstr>问题引入</vt:lpstr>
      <vt:lpstr>房价预测</vt:lpstr>
      <vt:lpstr>房价预测</vt:lpstr>
      <vt:lpstr>房价预测</vt:lpstr>
      <vt:lpstr>房价预测</vt:lpstr>
      <vt:lpstr>3.1 基本形式</vt:lpstr>
      <vt:lpstr>线性模型优点</vt:lpstr>
      <vt:lpstr>3.2 回归：output a scalar</vt:lpstr>
      <vt:lpstr>3.2 线性回归</vt:lpstr>
      <vt:lpstr>线性回归-Step1: Model</vt:lpstr>
      <vt:lpstr>Step2: Goodness of Function</vt:lpstr>
      <vt:lpstr>Step2: Goodness of Function</vt:lpstr>
      <vt:lpstr>Step2: Goodness of Function</vt:lpstr>
      <vt:lpstr>线性回归</vt:lpstr>
      <vt:lpstr>Step3: Find Best Function</vt:lpstr>
      <vt:lpstr>Step3: 最小二乘法</vt:lpstr>
      <vt:lpstr>Step3: 最小二乘法</vt:lpstr>
      <vt:lpstr>Step3: Find Best Function</vt:lpstr>
      <vt:lpstr>Step3: Gradient Descent</vt:lpstr>
      <vt:lpstr>Step3: Gradient Descent</vt:lpstr>
      <vt:lpstr>Step3: Gradient Descent</vt:lpstr>
      <vt:lpstr>Step3: Gradient Descent</vt:lpstr>
      <vt:lpstr>Step3: Gradient Descent</vt:lpstr>
      <vt:lpstr>Step3: Gradient Descent</vt:lpstr>
      <vt:lpstr>Step3: Gradient Descent</vt:lpstr>
      <vt:lpstr>Step3: Gradient Descent</vt:lpstr>
      <vt:lpstr>Step3: Gradient Descent</vt:lpstr>
      <vt:lpstr>多元线性回归</vt:lpstr>
      <vt:lpstr>多元线性回归</vt:lpstr>
      <vt:lpstr>多元线性回归-最小二乘法</vt:lpstr>
      <vt:lpstr>多元线性回归-满秩讨论</vt:lpstr>
      <vt:lpstr>对数线性回归</vt:lpstr>
      <vt:lpstr>线性回归 - 广义线性模型</vt:lpstr>
      <vt:lpstr>3.3 房价预测</vt:lpstr>
      <vt:lpstr>3.3 二分类任务</vt:lpstr>
      <vt:lpstr>二分类任务</vt:lpstr>
      <vt:lpstr>对数几率回归</vt:lpstr>
      <vt:lpstr>Step1: Function Set</vt:lpstr>
      <vt:lpstr>Step1: Function Set</vt:lpstr>
      <vt:lpstr>PowerPoint 演示文稿</vt:lpstr>
      <vt:lpstr>Step2: Goodness of a Function</vt:lpstr>
      <vt:lpstr>PowerPoint 演示文稿</vt:lpstr>
      <vt:lpstr>Step2: Goodness of a Function</vt:lpstr>
      <vt:lpstr>Step2: Goodness of a Function</vt:lpstr>
      <vt:lpstr>PowerPoint 演示文稿</vt:lpstr>
      <vt:lpstr>Step3: Find the best function</vt:lpstr>
      <vt:lpstr>Step3: Find the best function</vt:lpstr>
      <vt:lpstr>Step3: Find the best function</vt:lpstr>
      <vt:lpstr>PowerPoint 演示文稿</vt:lpstr>
      <vt:lpstr>Cross Entropy v.s. Square Error</vt:lpstr>
      <vt:lpstr>Logistic Regression + Square Error</vt:lpstr>
      <vt:lpstr>Logistic Regression + Square Error</vt:lpstr>
      <vt:lpstr>3.4 二分类任务-线性判别分析</vt:lpstr>
      <vt:lpstr>二分类任务– 线性判别分析</vt:lpstr>
      <vt:lpstr>二分类任务– 线性判别分析</vt:lpstr>
      <vt:lpstr>二分类任务– 线性判别分析</vt:lpstr>
      <vt:lpstr>二分类任务– 线性判别分析</vt:lpstr>
      <vt:lpstr>LDA推广-多分类任务</vt:lpstr>
      <vt:lpstr>LDA推广-多分类任务</vt:lpstr>
      <vt:lpstr>3.5 多分类学习</vt:lpstr>
      <vt:lpstr>多分类学习-一对一</vt:lpstr>
      <vt:lpstr>多分类学习-两种策略比较</vt:lpstr>
      <vt:lpstr>多分类学习-一对其余</vt:lpstr>
      <vt:lpstr>多分类学习-两种策略比较</vt:lpstr>
      <vt:lpstr>多分类学习-多对多</vt:lpstr>
      <vt:lpstr>多分类学习-多对多</vt:lpstr>
      <vt:lpstr>3.6 类别不平衡问题</vt:lpstr>
      <vt:lpstr>优化提要</vt:lpstr>
      <vt:lpstr>总结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VS80I</dc:title>
  <dc:creator>McAfee</dc:creator>
  <cp:lastModifiedBy>Wang Jing</cp:lastModifiedBy>
  <cp:revision>1419</cp:revision>
  <dcterms:created xsi:type="dcterms:W3CDTF">2003-09-23T15:45:00Z</dcterms:created>
  <dcterms:modified xsi:type="dcterms:W3CDTF">2020-08-06T02:28:37Z</dcterms:modified>
</cp:coreProperties>
</file>